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7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8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1"/>
  </p:notesMasterIdLst>
  <p:handoutMasterIdLst>
    <p:handoutMasterId r:id="rId92"/>
  </p:handoutMasterIdLst>
  <p:sldIdLst>
    <p:sldId id="256" r:id="rId2"/>
    <p:sldId id="481" r:id="rId3"/>
    <p:sldId id="482" r:id="rId4"/>
    <p:sldId id="492" r:id="rId5"/>
    <p:sldId id="483" r:id="rId6"/>
    <p:sldId id="476" r:id="rId7"/>
    <p:sldId id="480" r:id="rId8"/>
    <p:sldId id="478" r:id="rId9"/>
    <p:sldId id="479" r:id="rId10"/>
    <p:sldId id="477" r:id="rId11"/>
    <p:sldId id="435" r:id="rId12"/>
    <p:sldId id="463" r:id="rId13"/>
    <p:sldId id="491" r:id="rId14"/>
    <p:sldId id="529" r:id="rId15"/>
    <p:sldId id="484" r:id="rId16"/>
    <p:sldId id="290" r:id="rId17"/>
    <p:sldId id="268" r:id="rId18"/>
    <p:sldId id="398" r:id="rId19"/>
    <p:sldId id="272" r:id="rId20"/>
    <p:sldId id="307" r:id="rId21"/>
    <p:sldId id="375" r:id="rId22"/>
    <p:sldId id="461" r:id="rId23"/>
    <p:sldId id="485" r:id="rId24"/>
    <p:sldId id="308" r:id="rId25"/>
    <p:sldId id="489" r:id="rId26"/>
    <p:sldId id="424" r:id="rId27"/>
    <p:sldId id="395" r:id="rId28"/>
    <p:sldId id="324" r:id="rId29"/>
    <p:sldId id="325" r:id="rId30"/>
    <p:sldId id="326" r:id="rId31"/>
    <p:sldId id="327" r:id="rId32"/>
    <p:sldId id="328" r:id="rId33"/>
    <p:sldId id="397" r:id="rId34"/>
    <p:sldId id="350" r:id="rId35"/>
    <p:sldId id="351" r:id="rId36"/>
    <p:sldId id="380" r:id="rId37"/>
    <p:sldId id="333" r:id="rId38"/>
    <p:sldId id="334" r:id="rId39"/>
    <p:sldId id="335" r:id="rId40"/>
    <p:sldId id="336" r:id="rId41"/>
    <p:sldId id="337" r:id="rId42"/>
    <p:sldId id="338" r:id="rId43"/>
    <p:sldId id="486" r:id="rId44"/>
    <p:sldId id="381" r:id="rId45"/>
    <p:sldId id="340" r:id="rId46"/>
    <p:sldId id="344" r:id="rId47"/>
    <p:sldId id="382" r:id="rId48"/>
    <p:sldId id="490" r:id="rId49"/>
    <p:sldId id="297" r:id="rId50"/>
    <p:sldId id="413" r:id="rId51"/>
    <p:sldId id="414" r:id="rId52"/>
    <p:sldId id="415" r:id="rId53"/>
    <p:sldId id="416" r:id="rId54"/>
    <p:sldId id="406" r:id="rId55"/>
    <p:sldId id="407" r:id="rId56"/>
    <p:sldId id="408" r:id="rId57"/>
    <p:sldId id="409" r:id="rId58"/>
    <p:sldId id="410" r:id="rId59"/>
    <p:sldId id="411" r:id="rId60"/>
    <p:sldId id="412" r:id="rId61"/>
    <p:sldId id="487" r:id="rId62"/>
    <p:sldId id="399" r:id="rId63"/>
    <p:sldId id="286" r:id="rId64"/>
    <p:sldId id="287" r:id="rId65"/>
    <p:sldId id="288" r:id="rId66"/>
    <p:sldId id="345" r:id="rId67"/>
    <p:sldId id="346" r:id="rId68"/>
    <p:sldId id="347" r:id="rId69"/>
    <p:sldId id="352" r:id="rId70"/>
    <p:sldId id="372" r:id="rId71"/>
    <p:sldId id="462" r:id="rId72"/>
    <p:sldId id="468" r:id="rId73"/>
    <p:sldId id="469" r:id="rId74"/>
    <p:sldId id="470" r:id="rId75"/>
    <p:sldId id="471" r:id="rId76"/>
    <p:sldId id="472" r:id="rId77"/>
    <p:sldId id="473" r:id="rId78"/>
    <p:sldId id="474" r:id="rId79"/>
    <p:sldId id="475" r:id="rId80"/>
    <p:sldId id="319" r:id="rId81"/>
    <p:sldId id="373" r:id="rId82"/>
    <p:sldId id="488" r:id="rId83"/>
    <p:sldId id="434" r:id="rId84"/>
    <p:sldId id="433" r:id="rId85"/>
    <p:sldId id="425" r:id="rId86"/>
    <p:sldId id="426" r:id="rId87"/>
    <p:sldId id="427" r:id="rId88"/>
    <p:sldId id="428" r:id="rId89"/>
    <p:sldId id="429" r:id="rId90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 [8] [3] [2] [2] [5] [2] [11] [2] [5]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44" autoAdjust="0"/>
    <p:restoredTop sz="92445" autoAdjust="0"/>
  </p:normalViewPr>
  <p:slideViewPr>
    <p:cSldViewPr>
      <p:cViewPr varScale="1">
        <p:scale>
          <a:sx n="102" d="100"/>
          <a:sy n="102" d="100"/>
        </p:scale>
        <p:origin x="2232" y="176"/>
      </p:cViewPr>
      <p:guideLst>
        <p:guide orient="horz" pos="2160"/>
        <p:guide pos="2880"/>
      </p:guideLst>
    </p:cSldViewPr>
  </p:slid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66" d="100"/>
        <a:sy n="66" d="100"/>
      </p:scale>
      <p:origin x="0" y="25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landear/Documents/Projects/News%20Tabulation/News%20tabul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/>
              <a:t> Trade and other international economic</a:t>
            </a:r>
          </a:p>
          <a:p>
            <a:pPr>
              <a:defRPr sz="3200"/>
            </a:pPr>
            <a:r>
              <a:rPr lang="en-US" sz="3200" dirty="0"/>
              <a:t>news articles per week 2010-2020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'Bins 2010-20'!$C$3</c:f>
              <c:strCache>
                <c:ptCount val="1"/>
                <c:pt idx="0">
                  <c:v>Trade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'Bins 2010-20'!$A$5:$A$558</c:f>
              <c:numCache>
                <c:formatCode>m/d/yy</c:formatCode>
                <c:ptCount val="554"/>
                <c:pt idx="0">
                  <c:v>40182</c:v>
                </c:pt>
                <c:pt idx="1">
                  <c:v>40189</c:v>
                </c:pt>
                <c:pt idx="2">
                  <c:v>40196</c:v>
                </c:pt>
                <c:pt idx="3">
                  <c:v>40203</c:v>
                </c:pt>
                <c:pt idx="4">
                  <c:v>40210</c:v>
                </c:pt>
                <c:pt idx="5">
                  <c:v>40217</c:v>
                </c:pt>
                <c:pt idx="6">
                  <c:v>40224</c:v>
                </c:pt>
                <c:pt idx="7">
                  <c:v>40231</c:v>
                </c:pt>
                <c:pt idx="8">
                  <c:v>40238</c:v>
                </c:pt>
                <c:pt idx="9">
                  <c:v>40245</c:v>
                </c:pt>
                <c:pt idx="10">
                  <c:v>40252</c:v>
                </c:pt>
                <c:pt idx="11">
                  <c:v>40259</c:v>
                </c:pt>
                <c:pt idx="12">
                  <c:v>40266</c:v>
                </c:pt>
                <c:pt idx="13">
                  <c:v>40273</c:v>
                </c:pt>
                <c:pt idx="14">
                  <c:v>40280</c:v>
                </c:pt>
                <c:pt idx="15">
                  <c:v>40287</c:v>
                </c:pt>
                <c:pt idx="16">
                  <c:v>40294</c:v>
                </c:pt>
                <c:pt idx="17">
                  <c:v>40301</c:v>
                </c:pt>
                <c:pt idx="18">
                  <c:v>40308</c:v>
                </c:pt>
                <c:pt idx="19">
                  <c:v>40315</c:v>
                </c:pt>
                <c:pt idx="20">
                  <c:v>40322</c:v>
                </c:pt>
                <c:pt idx="21">
                  <c:v>40329</c:v>
                </c:pt>
                <c:pt idx="22">
                  <c:v>40336</c:v>
                </c:pt>
                <c:pt idx="23">
                  <c:v>40343</c:v>
                </c:pt>
                <c:pt idx="24">
                  <c:v>40350</c:v>
                </c:pt>
                <c:pt idx="25">
                  <c:v>40357</c:v>
                </c:pt>
                <c:pt idx="26">
                  <c:v>40364</c:v>
                </c:pt>
                <c:pt idx="27">
                  <c:v>40371</c:v>
                </c:pt>
                <c:pt idx="28">
                  <c:v>40378</c:v>
                </c:pt>
                <c:pt idx="29">
                  <c:v>40385</c:v>
                </c:pt>
                <c:pt idx="30">
                  <c:v>40392</c:v>
                </c:pt>
                <c:pt idx="31">
                  <c:v>40399</c:v>
                </c:pt>
                <c:pt idx="32">
                  <c:v>40406</c:v>
                </c:pt>
                <c:pt idx="33">
                  <c:v>40413</c:v>
                </c:pt>
                <c:pt idx="34">
                  <c:v>40420</c:v>
                </c:pt>
                <c:pt idx="35">
                  <c:v>40427</c:v>
                </c:pt>
                <c:pt idx="36">
                  <c:v>40434</c:v>
                </c:pt>
                <c:pt idx="37">
                  <c:v>40441</c:v>
                </c:pt>
                <c:pt idx="38">
                  <c:v>40448</c:v>
                </c:pt>
                <c:pt idx="39">
                  <c:v>40455</c:v>
                </c:pt>
                <c:pt idx="40">
                  <c:v>40462</c:v>
                </c:pt>
                <c:pt idx="41">
                  <c:v>40469</c:v>
                </c:pt>
                <c:pt idx="42">
                  <c:v>40476</c:v>
                </c:pt>
                <c:pt idx="43">
                  <c:v>40483</c:v>
                </c:pt>
                <c:pt idx="44">
                  <c:v>40490</c:v>
                </c:pt>
                <c:pt idx="45">
                  <c:v>40497</c:v>
                </c:pt>
                <c:pt idx="46">
                  <c:v>40504</c:v>
                </c:pt>
                <c:pt idx="47">
                  <c:v>40511</c:v>
                </c:pt>
                <c:pt idx="48">
                  <c:v>40518</c:v>
                </c:pt>
                <c:pt idx="49">
                  <c:v>40525</c:v>
                </c:pt>
                <c:pt idx="50">
                  <c:v>40532</c:v>
                </c:pt>
                <c:pt idx="51">
                  <c:v>40539</c:v>
                </c:pt>
                <c:pt idx="52">
                  <c:v>40546</c:v>
                </c:pt>
                <c:pt idx="53">
                  <c:v>40553</c:v>
                </c:pt>
                <c:pt idx="54">
                  <c:v>40560</c:v>
                </c:pt>
                <c:pt idx="55">
                  <c:v>40567</c:v>
                </c:pt>
                <c:pt idx="56">
                  <c:v>40574</c:v>
                </c:pt>
                <c:pt idx="57">
                  <c:v>40581</c:v>
                </c:pt>
                <c:pt idx="58">
                  <c:v>40588</c:v>
                </c:pt>
                <c:pt idx="59">
                  <c:v>40595</c:v>
                </c:pt>
                <c:pt idx="60">
                  <c:v>40602</c:v>
                </c:pt>
                <c:pt idx="61">
                  <c:v>40609</c:v>
                </c:pt>
                <c:pt idx="62">
                  <c:v>40616</c:v>
                </c:pt>
                <c:pt idx="63">
                  <c:v>40623</c:v>
                </c:pt>
                <c:pt idx="64">
                  <c:v>40630</c:v>
                </c:pt>
                <c:pt idx="65">
                  <c:v>40637</c:v>
                </c:pt>
                <c:pt idx="66">
                  <c:v>40644</c:v>
                </c:pt>
                <c:pt idx="67">
                  <c:v>40651</c:v>
                </c:pt>
                <c:pt idx="68">
                  <c:v>40658</c:v>
                </c:pt>
                <c:pt idx="69">
                  <c:v>40665</c:v>
                </c:pt>
                <c:pt idx="70">
                  <c:v>40672</c:v>
                </c:pt>
                <c:pt idx="71">
                  <c:v>40679</c:v>
                </c:pt>
                <c:pt idx="72">
                  <c:v>40686</c:v>
                </c:pt>
                <c:pt idx="73">
                  <c:v>40693</c:v>
                </c:pt>
                <c:pt idx="74">
                  <c:v>40700</c:v>
                </c:pt>
                <c:pt idx="75">
                  <c:v>40707</c:v>
                </c:pt>
                <c:pt idx="76">
                  <c:v>40714</c:v>
                </c:pt>
                <c:pt idx="77">
                  <c:v>40721</c:v>
                </c:pt>
                <c:pt idx="78">
                  <c:v>40728</c:v>
                </c:pt>
                <c:pt idx="79">
                  <c:v>40735</c:v>
                </c:pt>
                <c:pt idx="80">
                  <c:v>40742</c:v>
                </c:pt>
                <c:pt idx="81">
                  <c:v>40749</c:v>
                </c:pt>
                <c:pt idx="82">
                  <c:v>40756</c:v>
                </c:pt>
                <c:pt idx="83">
                  <c:v>40763</c:v>
                </c:pt>
                <c:pt idx="84">
                  <c:v>40770</c:v>
                </c:pt>
                <c:pt idx="85">
                  <c:v>40777</c:v>
                </c:pt>
                <c:pt idx="86">
                  <c:v>40784</c:v>
                </c:pt>
                <c:pt idx="87">
                  <c:v>40791</c:v>
                </c:pt>
                <c:pt idx="88">
                  <c:v>40798</c:v>
                </c:pt>
                <c:pt idx="89">
                  <c:v>40805</c:v>
                </c:pt>
                <c:pt idx="90">
                  <c:v>40812</c:v>
                </c:pt>
                <c:pt idx="91">
                  <c:v>40819</c:v>
                </c:pt>
                <c:pt idx="92">
                  <c:v>40826</c:v>
                </c:pt>
                <c:pt idx="93">
                  <c:v>40833</c:v>
                </c:pt>
                <c:pt idx="94">
                  <c:v>40840</c:v>
                </c:pt>
                <c:pt idx="95">
                  <c:v>40847</c:v>
                </c:pt>
                <c:pt idx="96">
                  <c:v>40854</c:v>
                </c:pt>
                <c:pt idx="97">
                  <c:v>40861</c:v>
                </c:pt>
                <c:pt idx="98">
                  <c:v>40868</c:v>
                </c:pt>
                <c:pt idx="99">
                  <c:v>40875</c:v>
                </c:pt>
                <c:pt idx="100">
                  <c:v>40882</c:v>
                </c:pt>
                <c:pt idx="101">
                  <c:v>40889</c:v>
                </c:pt>
                <c:pt idx="102">
                  <c:v>40896</c:v>
                </c:pt>
                <c:pt idx="103">
                  <c:v>40903</c:v>
                </c:pt>
                <c:pt idx="104">
                  <c:v>40910</c:v>
                </c:pt>
                <c:pt idx="105">
                  <c:v>40917</c:v>
                </c:pt>
                <c:pt idx="106">
                  <c:v>40924</c:v>
                </c:pt>
                <c:pt idx="107">
                  <c:v>40931</c:v>
                </c:pt>
                <c:pt idx="108">
                  <c:v>40938</c:v>
                </c:pt>
                <c:pt idx="109">
                  <c:v>40945</c:v>
                </c:pt>
                <c:pt idx="110">
                  <c:v>40952</c:v>
                </c:pt>
                <c:pt idx="111">
                  <c:v>40959</c:v>
                </c:pt>
                <c:pt idx="112">
                  <c:v>40966</c:v>
                </c:pt>
                <c:pt idx="113">
                  <c:v>40973</c:v>
                </c:pt>
                <c:pt idx="114">
                  <c:v>40980</c:v>
                </c:pt>
                <c:pt idx="115">
                  <c:v>40987</c:v>
                </c:pt>
                <c:pt idx="116">
                  <c:v>40994</c:v>
                </c:pt>
                <c:pt idx="117">
                  <c:v>41001</c:v>
                </c:pt>
                <c:pt idx="118">
                  <c:v>41008</c:v>
                </c:pt>
                <c:pt idx="119">
                  <c:v>41015</c:v>
                </c:pt>
                <c:pt idx="120">
                  <c:v>41022</c:v>
                </c:pt>
                <c:pt idx="121">
                  <c:v>41029</c:v>
                </c:pt>
                <c:pt idx="122">
                  <c:v>41036</c:v>
                </c:pt>
                <c:pt idx="123">
                  <c:v>41043</c:v>
                </c:pt>
                <c:pt idx="124">
                  <c:v>41050</c:v>
                </c:pt>
                <c:pt idx="125">
                  <c:v>41057</c:v>
                </c:pt>
                <c:pt idx="126">
                  <c:v>41064</c:v>
                </c:pt>
                <c:pt idx="127">
                  <c:v>41071</c:v>
                </c:pt>
                <c:pt idx="128">
                  <c:v>41078</c:v>
                </c:pt>
                <c:pt idx="129">
                  <c:v>41085</c:v>
                </c:pt>
                <c:pt idx="130">
                  <c:v>41092</c:v>
                </c:pt>
                <c:pt idx="131">
                  <c:v>41099</c:v>
                </c:pt>
                <c:pt idx="132">
                  <c:v>41106</c:v>
                </c:pt>
                <c:pt idx="133">
                  <c:v>41113</c:v>
                </c:pt>
                <c:pt idx="134">
                  <c:v>41120</c:v>
                </c:pt>
                <c:pt idx="135">
                  <c:v>41127</c:v>
                </c:pt>
                <c:pt idx="136">
                  <c:v>41134</c:v>
                </c:pt>
                <c:pt idx="137">
                  <c:v>41141</c:v>
                </c:pt>
                <c:pt idx="138">
                  <c:v>41148</c:v>
                </c:pt>
                <c:pt idx="139">
                  <c:v>41155</c:v>
                </c:pt>
                <c:pt idx="140">
                  <c:v>41162</c:v>
                </c:pt>
                <c:pt idx="141">
                  <c:v>41169</c:v>
                </c:pt>
                <c:pt idx="142">
                  <c:v>41176</c:v>
                </c:pt>
                <c:pt idx="143">
                  <c:v>41183</c:v>
                </c:pt>
                <c:pt idx="144">
                  <c:v>41190</c:v>
                </c:pt>
                <c:pt idx="145">
                  <c:v>41197</c:v>
                </c:pt>
                <c:pt idx="146">
                  <c:v>41204</c:v>
                </c:pt>
                <c:pt idx="147">
                  <c:v>41211</c:v>
                </c:pt>
                <c:pt idx="148">
                  <c:v>41218</c:v>
                </c:pt>
                <c:pt idx="149">
                  <c:v>41225</c:v>
                </c:pt>
                <c:pt idx="150">
                  <c:v>41232</c:v>
                </c:pt>
                <c:pt idx="151">
                  <c:v>41239</c:v>
                </c:pt>
                <c:pt idx="152">
                  <c:v>41246</c:v>
                </c:pt>
                <c:pt idx="153">
                  <c:v>41253</c:v>
                </c:pt>
                <c:pt idx="154">
                  <c:v>41260</c:v>
                </c:pt>
                <c:pt idx="155">
                  <c:v>41267</c:v>
                </c:pt>
                <c:pt idx="156">
                  <c:v>41274</c:v>
                </c:pt>
                <c:pt idx="157">
                  <c:v>41281</c:v>
                </c:pt>
                <c:pt idx="158">
                  <c:v>41288</c:v>
                </c:pt>
                <c:pt idx="159">
                  <c:v>41295</c:v>
                </c:pt>
                <c:pt idx="160">
                  <c:v>41302</c:v>
                </c:pt>
                <c:pt idx="161">
                  <c:v>41309</c:v>
                </c:pt>
                <c:pt idx="162">
                  <c:v>41316</c:v>
                </c:pt>
                <c:pt idx="163">
                  <c:v>41323</c:v>
                </c:pt>
                <c:pt idx="164">
                  <c:v>41330</c:v>
                </c:pt>
                <c:pt idx="165">
                  <c:v>41337</c:v>
                </c:pt>
                <c:pt idx="166">
                  <c:v>41344</c:v>
                </c:pt>
                <c:pt idx="167">
                  <c:v>41351</c:v>
                </c:pt>
                <c:pt idx="168">
                  <c:v>41358</c:v>
                </c:pt>
                <c:pt idx="169">
                  <c:v>41365</c:v>
                </c:pt>
                <c:pt idx="170">
                  <c:v>41372</c:v>
                </c:pt>
                <c:pt idx="171">
                  <c:v>41379</c:v>
                </c:pt>
                <c:pt idx="172">
                  <c:v>41386</c:v>
                </c:pt>
                <c:pt idx="173">
                  <c:v>41393</c:v>
                </c:pt>
                <c:pt idx="174">
                  <c:v>41400</c:v>
                </c:pt>
                <c:pt idx="175">
                  <c:v>41407</c:v>
                </c:pt>
                <c:pt idx="176">
                  <c:v>41414</c:v>
                </c:pt>
                <c:pt idx="177">
                  <c:v>41421</c:v>
                </c:pt>
                <c:pt idx="178">
                  <c:v>41428</c:v>
                </c:pt>
                <c:pt idx="179">
                  <c:v>41435</c:v>
                </c:pt>
                <c:pt idx="180">
                  <c:v>41442</c:v>
                </c:pt>
                <c:pt idx="181">
                  <c:v>41449</c:v>
                </c:pt>
                <c:pt idx="182">
                  <c:v>41456</c:v>
                </c:pt>
                <c:pt idx="183">
                  <c:v>41463</c:v>
                </c:pt>
                <c:pt idx="184">
                  <c:v>41470</c:v>
                </c:pt>
                <c:pt idx="185">
                  <c:v>41477</c:v>
                </c:pt>
                <c:pt idx="186">
                  <c:v>41484</c:v>
                </c:pt>
                <c:pt idx="187">
                  <c:v>41491</c:v>
                </c:pt>
                <c:pt idx="188">
                  <c:v>41498</c:v>
                </c:pt>
                <c:pt idx="189">
                  <c:v>41505</c:v>
                </c:pt>
                <c:pt idx="190">
                  <c:v>41512</c:v>
                </c:pt>
                <c:pt idx="191">
                  <c:v>41519</c:v>
                </c:pt>
                <c:pt idx="192">
                  <c:v>41526</c:v>
                </c:pt>
                <c:pt idx="193">
                  <c:v>41533</c:v>
                </c:pt>
                <c:pt idx="194">
                  <c:v>41540</c:v>
                </c:pt>
                <c:pt idx="195">
                  <c:v>41547</c:v>
                </c:pt>
                <c:pt idx="196">
                  <c:v>41554</c:v>
                </c:pt>
                <c:pt idx="197">
                  <c:v>41561</c:v>
                </c:pt>
                <c:pt idx="198">
                  <c:v>41568</c:v>
                </c:pt>
                <c:pt idx="199">
                  <c:v>41575</c:v>
                </c:pt>
                <c:pt idx="200">
                  <c:v>41582</c:v>
                </c:pt>
                <c:pt idx="201">
                  <c:v>41589</c:v>
                </c:pt>
                <c:pt idx="202">
                  <c:v>41596</c:v>
                </c:pt>
                <c:pt idx="203">
                  <c:v>41603</c:v>
                </c:pt>
                <c:pt idx="204">
                  <c:v>41610</c:v>
                </c:pt>
                <c:pt idx="205">
                  <c:v>41617</c:v>
                </c:pt>
                <c:pt idx="206">
                  <c:v>41624</c:v>
                </c:pt>
                <c:pt idx="207">
                  <c:v>41631</c:v>
                </c:pt>
                <c:pt idx="208">
                  <c:v>41638</c:v>
                </c:pt>
                <c:pt idx="209">
                  <c:v>41645</c:v>
                </c:pt>
                <c:pt idx="210">
                  <c:v>41652</c:v>
                </c:pt>
                <c:pt idx="211">
                  <c:v>41659</c:v>
                </c:pt>
                <c:pt idx="212">
                  <c:v>41666</c:v>
                </c:pt>
                <c:pt idx="213">
                  <c:v>41673</c:v>
                </c:pt>
                <c:pt idx="214">
                  <c:v>41680</c:v>
                </c:pt>
                <c:pt idx="215">
                  <c:v>41687</c:v>
                </c:pt>
                <c:pt idx="216">
                  <c:v>41694</c:v>
                </c:pt>
                <c:pt idx="217">
                  <c:v>41701</c:v>
                </c:pt>
                <c:pt idx="218">
                  <c:v>41708</c:v>
                </c:pt>
                <c:pt idx="219">
                  <c:v>41715</c:v>
                </c:pt>
                <c:pt idx="220">
                  <c:v>41722</c:v>
                </c:pt>
                <c:pt idx="221">
                  <c:v>41729</c:v>
                </c:pt>
                <c:pt idx="222">
                  <c:v>41736</c:v>
                </c:pt>
                <c:pt idx="223">
                  <c:v>41743</c:v>
                </c:pt>
                <c:pt idx="224">
                  <c:v>41750</c:v>
                </c:pt>
                <c:pt idx="225">
                  <c:v>41757</c:v>
                </c:pt>
                <c:pt idx="226">
                  <c:v>41764</c:v>
                </c:pt>
                <c:pt idx="227">
                  <c:v>41771</c:v>
                </c:pt>
                <c:pt idx="228">
                  <c:v>41778</c:v>
                </c:pt>
                <c:pt idx="229">
                  <c:v>41785</c:v>
                </c:pt>
                <c:pt idx="230">
                  <c:v>41792</c:v>
                </c:pt>
                <c:pt idx="231">
                  <c:v>41799</c:v>
                </c:pt>
                <c:pt idx="232">
                  <c:v>41806</c:v>
                </c:pt>
                <c:pt idx="233">
                  <c:v>41813</c:v>
                </c:pt>
                <c:pt idx="234">
                  <c:v>41820</c:v>
                </c:pt>
                <c:pt idx="235">
                  <c:v>41827</c:v>
                </c:pt>
                <c:pt idx="236">
                  <c:v>41834</c:v>
                </c:pt>
                <c:pt idx="237">
                  <c:v>41841</c:v>
                </c:pt>
                <c:pt idx="238">
                  <c:v>41848</c:v>
                </c:pt>
                <c:pt idx="239">
                  <c:v>41855</c:v>
                </c:pt>
                <c:pt idx="240">
                  <c:v>41862</c:v>
                </c:pt>
                <c:pt idx="241">
                  <c:v>41869</c:v>
                </c:pt>
                <c:pt idx="242">
                  <c:v>41876</c:v>
                </c:pt>
                <c:pt idx="243">
                  <c:v>41883</c:v>
                </c:pt>
                <c:pt idx="244">
                  <c:v>41890</c:v>
                </c:pt>
                <c:pt idx="245">
                  <c:v>41897</c:v>
                </c:pt>
                <c:pt idx="246">
                  <c:v>41904</c:v>
                </c:pt>
                <c:pt idx="247">
                  <c:v>41911</c:v>
                </c:pt>
                <c:pt idx="248">
                  <c:v>41918</c:v>
                </c:pt>
                <c:pt idx="249">
                  <c:v>41925</c:v>
                </c:pt>
                <c:pt idx="250">
                  <c:v>41932</c:v>
                </c:pt>
                <c:pt idx="251">
                  <c:v>41939</c:v>
                </c:pt>
                <c:pt idx="252">
                  <c:v>41946</c:v>
                </c:pt>
                <c:pt idx="253">
                  <c:v>41953</c:v>
                </c:pt>
                <c:pt idx="254">
                  <c:v>41960</c:v>
                </c:pt>
                <c:pt idx="255">
                  <c:v>41967</c:v>
                </c:pt>
                <c:pt idx="256">
                  <c:v>41974</c:v>
                </c:pt>
                <c:pt idx="257">
                  <c:v>41981</c:v>
                </c:pt>
                <c:pt idx="258">
                  <c:v>41988</c:v>
                </c:pt>
                <c:pt idx="259">
                  <c:v>41995</c:v>
                </c:pt>
                <c:pt idx="260">
                  <c:v>42002</c:v>
                </c:pt>
                <c:pt idx="261">
                  <c:v>42009</c:v>
                </c:pt>
                <c:pt idx="262">
                  <c:v>42016</c:v>
                </c:pt>
                <c:pt idx="263">
                  <c:v>42023</c:v>
                </c:pt>
                <c:pt idx="264">
                  <c:v>42030</c:v>
                </c:pt>
                <c:pt idx="265">
                  <c:v>42037</c:v>
                </c:pt>
                <c:pt idx="266">
                  <c:v>42044</c:v>
                </c:pt>
                <c:pt idx="267">
                  <c:v>42051</c:v>
                </c:pt>
                <c:pt idx="268">
                  <c:v>42058</c:v>
                </c:pt>
                <c:pt idx="269">
                  <c:v>42065</c:v>
                </c:pt>
                <c:pt idx="270">
                  <c:v>42072</c:v>
                </c:pt>
                <c:pt idx="271">
                  <c:v>42079</c:v>
                </c:pt>
                <c:pt idx="272">
                  <c:v>42086</c:v>
                </c:pt>
                <c:pt idx="273">
                  <c:v>42093</c:v>
                </c:pt>
                <c:pt idx="274">
                  <c:v>42100</c:v>
                </c:pt>
                <c:pt idx="275">
                  <c:v>42107</c:v>
                </c:pt>
                <c:pt idx="276">
                  <c:v>42114</c:v>
                </c:pt>
                <c:pt idx="277">
                  <c:v>42121</c:v>
                </c:pt>
                <c:pt idx="278">
                  <c:v>42128</c:v>
                </c:pt>
                <c:pt idx="279">
                  <c:v>42135</c:v>
                </c:pt>
                <c:pt idx="280">
                  <c:v>42142</c:v>
                </c:pt>
                <c:pt idx="281">
                  <c:v>42149</c:v>
                </c:pt>
                <c:pt idx="282">
                  <c:v>42156</c:v>
                </c:pt>
                <c:pt idx="283">
                  <c:v>42163</c:v>
                </c:pt>
                <c:pt idx="284">
                  <c:v>42170</c:v>
                </c:pt>
                <c:pt idx="285">
                  <c:v>42177</c:v>
                </c:pt>
                <c:pt idx="286">
                  <c:v>42184</c:v>
                </c:pt>
                <c:pt idx="287">
                  <c:v>42191</c:v>
                </c:pt>
                <c:pt idx="288">
                  <c:v>42198</c:v>
                </c:pt>
                <c:pt idx="289">
                  <c:v>42205</c:v>
                </c:pt>
                <c:pt idx="290">
                  <c:v>42212</c:v>
                </c:pt>
                <c:pt idx="291">
                  <c:v>42219</c:v>
                </c:pt>
                <c:pt idx="292">
                  <c:v>42226</c:v>
                </c:pt>
                <c:pt idx="293">
                  <c:v>42233</c:v>
                </c:pt>
                <c:pt idx="294">
                  <c:v>42240</c:v>
                </c:pt>
                <c:pt idx="295">
                  <c:v>42247</c:v>
                </c:pt>
                <c:pt idx="296">
                  <c:v>42254</c:v>
                </c:pt>
                <c:pt idx="297">
                  <c:v>42261</c:v>
                </c:pt>
                <c:pt idx="298">
                  <c:v>42268</c:v>
                </c:pt>
                <c:pt idx="299">
                  <c:v>42275</c:v>
                </c:pt>
                <c:pt idx="300">
                  <c:v>42282</c:v>
                </c:pt>
                <c:pt idx="301">
                  <c:v>42289</c:v>
                </c:pt>
                <c:pt idx="302">
                  <c:v>42296</c:v>
                </c:pt>
                <c:pt idx="303">
                  <c:v>42303</c:v>
                </c:pt>
                <c:pt idx="304">
                  <c:v>42310</c:v>
                </c:pt>
                <c:pt idx="305">
                  <c:v>42317</c:v>
                </c:pt>
                <c:pt idx="306">
                  <c:v>42324</c:v>
                </c:pt>
                <c:pt idx="307">
                  <c:v>42331</c:v>
                </c:pt>
                <c:pt idx="308">
                  <c:v>42338</c:v>
                </c:pt>
                <c:pt idx="309">
                  <c:v>42345</c:v>
                </c:pt>
                <c:pt idx="310">
                  <c:v>42352</c:v>
                </c:pt>
                <c:pt idx="311">
                  <c:v>42359</c:v>
                </c:pt>
                <c:pt idx="312">
                  <c:v>42366</c:v>
                </c:pt>
                <c:pt idx="313">
                  <c:v>42373</c:v>
                </c:pt>
                <c:pt idx="314">
                  <c:v>42380</c:v>
                </c:pt>
                <c:pt idx="315">
                  <c:v>42387</c:v>
                </c:pt>
                <c:pt idx="316">
                  <c:v>42394</c:v>
                </c:pt>
                <c:pt idx="317">
                  <c:v>42401</c:v>
                </c:pt>
                <c:pt idx="318">
                  <c:v>42408</c:v>
                </c:pt>
                <c:pt idx="319">
                  <c:v>42415</c:v>
                </c:pt>
                <c:pt idx="320">
                  <c:v>42422</c:v>
                </c:pt>
                <c:pt idx="321">
                  <c:v>42429</c:v>
                </c:pt>
                <c:pt idx="322">
                  <c:v>42436</c:v>
                </c:pt>
                <c:pt idx="323">
                  <c:v>42443</c:v>
                </c:pt>
                <c:pt idx="324">
                  <c:v>42450</c:v>
                </c:pt>
                <c:pt idx="325">
                  <c:v>42457</c:v>
                </c:pt>
                <c:pt idx="326">
                  <c:v>42464</c:v>
                </c:pt>
                <c:pt idx="327">
                  <c:v>42471</c:v>
                </c:pt>
                <c:pt idx="328">
                  <c:v>42478</c:v>
                </c:pt>
                <c:pt idx="329">
                  <c:v>42485</c:v>
                </c:pt>
                <c:pt idx="330">
                  <c:v>42492</c:v>
                </c:pt>
                <c:pt idx="331">
                  <c:v>42499</c:v>
                </c:pt>
                <c:pt idx="332">
                  <c:v>42506</c:v>
                </c:pt>
                <c:pt idx="333">
                  <c:v>42513</c:v>
                </c:pt>
                <c:pt idx="334">
                  <c:v>42520</c:v>
                </c:pt>
                <c:pt idx="335">
                  <c:v>42527</c:v>
                </c:pt>
                <c:pt idx="336">
                  <c:v>42534</c:v>
                </c:pt>
                <c:pt idx="337">
                  <c:v>42541</c:v>
                </c:pt>
                <c:pt idx="338">
                  <c:v>42548</c:v>
                </c:pt>
                <c:pt idx="339">
                  <c:v>42555</c:v>
                </c:pt>
                <c:pt idx="340">
                  <c:v>42562</c:v>
                </c:pt>
                <c:pt idx="341">
                  <c:v>42569</c:v>
                </c:pt>
                <c:pt idx="342">
                  <c:v>42576</c:v>
                </c:pt>
                <c:pt idx="343">
                  <c:v>42583</c:v>
                </c:pt>
                <c:pt idx="344">
                  <c:v>42590</c:v>
                </c:pt>
                <c:pt idx="345">
                  <c:v>42597</c:v>
                </c:pt>
                <c:pt idx="346">
                  <c:v>42604</c:v>
                </c:pt>
                <c:pt idx="347">
                  <c:v>42611</c:v>
                </c:pt>
                <c:pt idx="348">
                  <c:v>42618</c:v>
                </c:pt>
                <c:pt idx="349">
                  <c:v>42625</c:v>
                </c:pt>
                <c:pt idx="350">
                  <c:v>42632</c:v>
                </c:pt>
                <c:pt idx="351">
                  <c:v>42639</c:v>
                </c:pt>
                <c:pt idx="352">
                  <c:v>42646</c:v>
                </c:pt>
                <c:pt idx="353">
                  <c:v>42653</c:v>
                </c:pt>
                <c:pt idx="354">
                  <c:v>42660</c:v>
                </c:pt>
                <c:pt idx="355">
                  <c:v>42667</c:v>
                </c:pt>
                <c:pt idx="356">
                  <c:v>42674</c:v>
                </c:pt>
                <c:pt idx="357">
                  <c:v>42681</c:v>
                </c:pt>
                <c:pt idx="358">
                  <c:v>42688</c:v>
                </c:pt>
                <c:pt idx="359">
                  <c:v>42695</c:v>
                </c:pt>
                <c:pt idx="360">
                  <c:v>42702</c:v>
                </c:pt>
                <c:pt idx="361">
                  <c:v>42709</c:v>
                </c:pt>
                <c:pt idx="362">
                  <c:v>42716</c:v>
                </c:pt>
                <c:pt idx="363">
                  <c:v>42723</c:v>
                </c:pt>
                <c:pt idx="364">
                  <c:v>42730</c:v>
                </c:pt>
                <c:pt idx="365">
                  <c:v>42737</c:v>
                </c:pt>
                <c:pt idx="366">
                  <c:v>42744</c:v>
                </c:pt>
                <c:pt idx="367">
                  <c:v>42751</c:v>
                </c:pt>
                <c:pt idx="368">
                  <c:v>42758</c:v>
                </c:pt>
                <c:pt idx="369">
                  <c:v>42765</c:v>
                </c:pt>
                <c:pt idx="370">
                  <c:v>42772</c:v>
                </c:pt>
                <c:pt idx="371">
                  <c:v>42779</c:v>
                </c:pt>
                <c:pt idx="372">
                  <c:v>42786</c:v>
                </c:pt>
                <c:pt idx="373">
                  <c:v>42793</c:v>
                </c:pt>
                <c:pt idx="374">
                  <c:v>42800</c:v>
                </c:pt>
                <c:pt idx="375">
                  <c:v>42807</c:v>
                </c:pt>
                <c:pt idx="376">
                  <c:v>42814</c:v>
                </c:pt>
                <c:pt idx="377">
                  <c:v>42821</c:v>
                </c:pt>
                <c:pt idx="378">
                  <c:v>42828</c:v>
                </c:pt>
                <c:pt idx="379">
                  <c:v>42835</c:v>
                </c:pt>
                <c:pt idx="380">
                  <c:v>42842</c:v>
                </c:pt>
                <c:pt idx="381">
                  <c:v>42849</c:v>
                </c:pt>
                <c:pt idx="382">
                  <c:v>42856</c:v>
                </c:pt>
                <c:pt idx="383">
                  <c:v>42863</c:v>
                </c:pt>
                <c:pt idx="384">
                  <c:v>42870</c:v>
                </c:pt>
                <c:pt idx="385">
                  <c:v>42877</c:v>
                </c:pt>
                <c:pt idx="386">
                  <c:v>42884</c:v>
                </c:pt>
                <c:pt idx="387">
                  <c:v>42891</c:v>
                </c:pt>
                <c:pt idx="388">
                  <c:v>42898</c:v>
                </c:pt>
                <c:pt idx="389">
                  <c:v>42905</c:v>
                </c:pt>
                <c:pt idx="390">
                  <c:v>42912</c:v>
                </c:pt>
                <c:pt idx="391">
                  <c:v>42919</c:v>
                </c:pt>
                <c:pt idx="392">
                  <c:v>42926</c:v>
                </c:pt>
                <c:pt idx="393">
                  <c:v>42933</c:v>
                </c:pt>
                <c:pt idx="394">
                  <c:v>42940</c:v>
                </c:pt>
                <c:pt idx="395">
                  <c:v>42947</c:v>
                </c:pt>
                <c:pt idx="396">
                  <c:v>42954</c:v>
                </c:pt>
                <c:pt idx="397">
                  <c:v>42961</c:v>
                </c:pt>
                <c:pt idx="398">
                  <c:v>42968</c:v>
                </c:pt>
                <c:pt idx="399">
                  <c:v>42975</c:v>
                </c:pt>
                <c:pt idx="400">
                  <c:v>42982</c:v>
                </c:pt>
                <c:pt idx="401">
                  <c:v>42989</c:v>
                </c:pt>
                <c:pt idx="402">
                  <c:v>42996</c:v>
                </c:pt>
                <c:pt idx="403">
                  <c:v>43003</c:v>
                </c:pt>
                <c:pt idx="404">
                  <c:v>43010</c:v>
                </c:pt>
                <c:pt idx="405">
                  <c:v>43017</c:v>
                </c:pt>
                <c:pt idx="406">
                  <c:v>43024</c:v>
                </c:pt>
                <c:pt idx="407">
                  <c:v>43031</c:v>
                </c:pt>
                <c:pt idx="408">
                  <c:v>43038</c:v>
                </c:pt>
                <c:pt idx="409">
                  <c:v>43045</c:v>
                </c:pt>
                <c:pt idx="410">
                  <c:v>43052</c:v>
                </c:pt>
                <c:pt idx="411">
                  <c:v>43059</c:v>
                </c:pt>
                <c:pt idx="412">
                  <c:v>43066</c:v>
                </c:pt>
                <c:pt idx="413">
                  <c:v>43073</c:v>
                </c:pt>
                <c:pt idx="414">
                  <c:v>43080</c:v>
                </c:pt>
                <c:pt idx="415">
                  <c:v>43087</c:v>
                </c:pt>
                <c:pt idx="416">
                  <c:v>43094</c:v>
                </c:pt>
                <c:pt idx="417">
                  <c:v>43101</c:v>
                </c:pt>
                <c:pt idx="418">
                  <c:v>43108</c:v>
                </c:pt>
                <c:pt idx="419">
                  <c:v>43115</c:v>
                </c:pt>
                <c:pt idx="420">
                  <c:v>43122</c:v>
                </c:pt>
                <c:pt idx="421">
                  <c:v>43129</c:v>
                </c:pt>
                <c:pt idx="422">
                  <c:v>43136</c:v>
                </c:pt>
                <c:pt idx="423">
                  <c:v>43143</c:v>
                </c:pt>
                <c:pt idx="424">
                  <c:v>43150</c:v>
                </c:pt>
                <c:pt idx="425">
                  <c:v>43157</c:v>
                </c:pt>
                <c:pt idx="426">
                  <c:v>43164</c:v>
                </c:pt>
                <c:pt idx="427">
                  <c:v>43171</c:v>
                </c:pt>
                <c:pt idx="428">
                  <c:v>43178</c:v>
                </c:pt>
                <c:pt idx="429">
                  <c:v>43185</c:v>
                </c:pt>
                <c:pt idx="430">
                  <c:v>43192</c:v>
                </c:pt>
                <c:pt idx="431">
                  <c:v>43199</c:v>
                </c:pt>
                <c:pt idx="432">
                  <c:v>43206</c:v>
                </c:pt>
                <c:pt idx="433">
                  <c:v>43213</c:v>
                </c:pt>
                <c:pt idx="434">
                  <c:v>43220</c:v>
                </c:pt>
                <c:pt idx="435">
                  <c:v>43227</c:v>
                </c:pt>
                <c:pt idx="436">
                  <c:v>43234</c:v>
                </c:pt>
                <c:pt idx="437">
                  <c:v>43241</c:v>
                </c:pt>
                <c:pt idx="438">
                  <c:v>43248</c:v>
                </c:pt>
                <c:pt idx="439">
                  <c:v>43255</c:v>
                </c:pt>
                <c:pt idx="440">
                  <c:v>43262</c:v>
                </c:pt>
                <c:pt idx="441">
                  <c:v>43269</c:v>
                </c:pt>
                <c:pt idx="442">
                  <c:v>43276</c:v>
                </c:pt>
                <c:pt idx="443">
                  <c:v>43283</c:v>
                </c:pt>
                <c:pt idx="444">
                  <c:v>43290</c:v>
                </c:pt>
                <c:pt idx="445">
                  <c:v>43297</c:v>
                </c:pt>
                <c:pt idx="446">
                  <c:v>43304</c:v>
                </c:pt>
                <c:pt idx="447">
                  <c:v>43311</c:v>
                </c:pt>
                <c:pt idx="448">
                  <c:v>43318</c:v>
                </c:pt>
                <c:pt idx="449">
                  <c:v>43325</c:v>
                </c:pt>
                <c:pt idx="450">
                  <c:v>43332</c:v>
                </c:pt>
                <c:pt idx="451">
                  <c:v>43339</c:v>
                </c:pt>
                <c:pt idx="452">
                  <c:v>43346</c:v>
                </c:pt>
                <c:pt idx="453">
                  <c:v>43353</c:v>
                </c:pt>
                <c:pt idx="454">
                  <c:v>43360</c:v>
                </c:pt>
                <c:pt idx="455">
                  <c:v>43367</c:v>
                </c:pt>
                <c:pt idx="456">
                  <c:v>43374</c:v>
                </c:pt>
                <c:pt idx="457">
                  <c:v>43381</c:v>
                </c:pt>
                <c:pt idx="458">
                  <c:v>43388</c:v>
                </c:pt>
                <c:pt idx="459">
                  <c:v>43395</c:v>
                </c:pt>
                <c:pt idx="460">
                  <c:v>43402</c:v>
                </c:pt>
                <c:pt idx="461">
                  <c:v>43409</c:v>
                </c:pt>
                <c:pt idx="462">
                  <c:v>43416</c:v>
                </c:pt>
                <c:pt idx="463">
                  <c:v>43423</c:v>
                </c:pt>
                <c:pt idx="464">
                  <c:v>43430</c:v>
                </c:pt>
                <c:pt idx="465">
                  <c:v>43437</c:v>
                </c:pt>
                <c:pt idx="466">
                  <c:v>43444</c:v>
                </c:pt>
                <c:pt idx="467">
                  <c:v>43451</c:v>
                </c:pt>
                <c:pt idx="468">
                  <c:v>43458</c:v>
                </c:pt>
                <c:pt idx="469">
                  <c:v>43465</c:v>
                </c:pt>
                <c:pt idx="470">
                  <c:v>43472</c:v>
                </c:pt>
                <c:pt idx="471">
                  <c:v>43479</c:v>
                </c:pt>
                <c:pt idx="472">
                  <c:v>43486</c:v>
                </c:pt>
                <c:pt idx="473">
                  <c:v>43493</c:v>
                </c:pt>
                <c:pt idx="474">
                  <c:v>43500</c:v>
                </c:pt>
                <c:pt idx="475">
                  <c:v>43507</c:v>
                </c:pt>
                <c:pt idx="476">
                  <c:v>43514</c:v>
                </c:pt>
                <c:pt idx="477">
                  <c:v>43521</c:v>
                </c:pt>
                <c:pt idx="478">
                  <c:v>43528</c:v>
                </c:pt>
                <c:pt idx="479">
                  <c:v>43535</c:v>
                </c:pt>
                <c:pt idx="480">
                  <c:v>43542</c:v>
                </c:pt>
                <c:pt idx="481">
                  <c:v>43549</c:v>
                </c:pt>
                <c:pt idx="482">
                  <c:v>43556</c:v>
                </c:pt>
                <c:pt idx="483">
                  <c:v>43563</c:v>
                </c:pt>
                <c:pt idx="484">
                  <c:v>43570</c:v>
                </c:pt>
                <c:pt idx="485">
                  <c:v>43577</c:v>
                </c:pt>
                <c:pt idx="486">
                  <c:v>43584</c:v>
                </c:pt>
                <c:pt idx="487">
                  <c:v>43591</c:v>
                </c:pt>
                <c:pt idx="488">
                  <c:v>43598</c:v>
                </c:pt>
                <c:pt idx="489">
                  <c:v>43605</c:v>
                </c:pt>
                <c:pt idx="490">
                  <c:v>43612</c:v>
                </c:pt>
                <c:pt idx="491">
                  <c:v>43619</c:v>
                </c:pt>
                <c:pt idx="492">
                  <c:v>43626</c:v>
                </c:pt>
                <c:pt idx="493">
                  <c:v>43633</c:v>
                </c:pt>
                <c:pt idx="494">
                  <c:v>43640</c:v>
                </c:pt>
                <c:pt idx="495">
                  <c:v>43647</c:v>
                </c:pt>
                <c:pt idx="496">
                  <c:v>43654</c:v>
                </c:pt>
                <c:pt idx="497">
                  <c:v>43661</c:v>
                </c:pt>
                <c:pt idx="498">
                  <c:v>43668</c:v>
                </c:pt>
                <c:pt idx="499">
                  <c:v>43675</c:v>
                </c:pt>
                <c:pt idx="500">
                  <c:v>43682</c:v>
                </c:pt>
                <c:pt idx="501">
                  <c:v>43689</c:v>
                </c:pt>
                <c:pt idx="502">
                  <c:v>43696</c:v>
                </c:pt>
                <c:pt idx="503">
                  <c:v>43703</c:v>
                </c:pt>
                <c:pt idx="504">
                  <c:v>43710</c:v>
                </c:pt>
                <c:pt idx="505">
                  <c:v>43717</c:v>
                </c:pt>
                <c:pt idx="506">
                  <c:v>43724</c:v>
                </c:pt>
                <c:pt idx="507">
                  <c:v>43731</c:v>
                </c:pt>
                <c:pt idx="508">
                  <c:v>43738</c:v>
                </c:pt>
                <c:pt idx="509">
                  <c:v>43745</c:v>
                </c:pt>
                <c:pt idx="510">
                  <c:v>43752</c:v>
                </c:pt>
                <c:pt idx="511">
                  <c:v>43759</c:v>
                </c:pt>
                <c:pt idx="512">
                  <c:v>43766</c:v>
                </c:pt>
                <c:pt idx="513">
                  <c:v>43773</c:v>
                </c:pt>
                <c:pt idx="514">
                  <c:v>43780</c:v>
                </c:pt>
                <c:pt idx="515">
                  <c:v>43787</c:v>
                </c:pt>
                <c:pt idx="516">
                  <c:v>43794</c:v>
                </c:pt>
                <c:pt idx="517">
                  <c:v>43801</c:v>
                </c:pt>
                <c:pt idx="518">
                  <c:v>43808</c:v>
                </c:pt>
                <c:pt idx="519">
                  <c:v>43815</c:v>
                </c:pt>
                <c:pt idx="520">
                  <c:v>43822</c:v>
                </c:pt>
                <c:pt idx="521">
                  <c:v>43829</c:v>
                </c:pt>
                <c:pt idx="522">
                  <c:v>43836</c:v>
                </c:pt>
                <c:pt idx="523">
                  <c:v>43843</c:v>
                </c:pt>
                <c:pt idx="524">
                  <c:v>43850</c:v>
                </c:pt>
                <c:pt idx="525">
                  <c:v>43857</c:v>
                </c:pt>
                <c:pt idx="526">
                  <c:v>43864</c:v>
                </c:pt>
                <c:pt idx="527">
                  <c:v>43871</c:v>
                </c:pt>
                <c:pt idx="528">
                  <c:v>43878</c:v>
                </c:pt>
                <c:pt idx="529">
                  <c:v>43885</c:v>
                </c:pt>
                <c:pt idx="530">
                  <c:v>43892</c:v>
                </c:pt>
                <c:pt idx="531">
                  <c:v>43899</c:v>
                </c:pt>
                <c:pt idx="532">
                  <c:v>43906</c:v>
                </c:pt>
                <c:pt idx="533">
                  <c:v>43913</c:v>
                </c:pt>
                <c:pt idx="534">
                  <c:v>43920</c:v>
                </c:pt>
                <c:pt idx="535">
                  <c:v>43927</c:v>
                </c:pt>
                <c:pt idx="536">
                  <c:v>43934</c:v>
                </c:pt>
                <c:pt idx="537">
                  <c:v>43941</c:v>
                </c:pt>
                <c:pt idx="538">
                  <c:v>43948</c:v>
                </c:pt>
                <c:pt idx="539">
                  <c:v>43955</c:v>
                </c:pt>
                <c:pt idx="540">
                  <c:v>43962</c:v>
                </c:pt>
                <c:pt idx="541">
                  <c:v>43969</c:v>
                </c:pt>
                <c:pt idx="542">
                  <c:v>43976</c:v>
                </c:pt>
                <c:pt idx="543">
                  <c:v>43983</c:v>
                </c:pt>
                <c:pt idx="544">
                  <c:v>43990</c:v>
                </c:pt>
                <c:pt idx="545">
                  <c:v>43997</c:v>
                </c:pt>
                <c:pt idx="546">
                  <c:v>44004</c:v>
                </c:pt>
                <c:pt idx="547">
                  <c:v>44011</c:v>
                </c:pt>
                <c:pt idx="548">
                  <c:v>44018</c:v>
                </c:pt>
                <c:pt idx="549">
                  <c:v>44025</c:v>
                </c:pt>
                <c:pt idx="550">
                  <c:v>44032</c:v>
                </c:pt>
                <c:pt idx="551">
                  <c:v>44039</c:v>
                </c:pt>
                <c:pt idx="552">
                  <c:v>44046</c:v>
                </c:pt>
                <c:pt idx="553">
                  <c:v>44053</c:v>
                </c:pt>
              </c:numCache>
            </c:numRef>
          </c:cat>
          <c:val>
            <c:numRef>
              <c:f>'Bins 2010-20'!$C$5:$C$558</c:f>
              <c:numCache>
                <c:formatCode>General</c:formatCode>
                <c:ptCount val="554"/>
                <c:pt idx="0">
                  <c:v>2</c:v>
                </c:pt>
                <c:pt idx="1">
                  <c:v>5</c:v>
                </c:pt>
                <c:pt idx="2">
                  <c:v>6</c:v>
                </c:pt>
                <c:pt idx="3">
                  <c:v>5</c:v>
                </c:pt>
                <c:pt idx="4">
                  <c:v>4</c:v>
                </c:pt>
                <c:pt idx="5">
                  <c:v>4</c:v>
                </c:pt>
                <c:pt idx="6">
                  <c:v>8</c:v>
                </c:pt>
                <c:pt idx="7">
                  <c:v>3</c:v>
                </c:pt>
                <c:pt idx="8">
                  <c:v>2</c:v>
                </c:pt>
                <c:pt idx="9">
                  <c:v>5</c:v>
                </c:pt>
                <c:pt idx="10">
                  <c:v>17</c:v>
                </c:pt>
                <c:pt idx="11">
                  <c:v>10</c:v>
                </c:pt>
                <c:pt idx="12">
                  <c:v>11</c:v>
                </c:pt>
                <c:pt idx="13">
                  <c:v>5</c:v>
                </c:pt>
                <c:pt idx="14">
                  <c:v>10</c:v>
                </c:pt>
                <c:pt idx="15">
                  <c:v>2</c:v>
                </c:pt>
                <c:pt idx="16">
                  <c:v>7</c:v>
                </c:pt>
                <c:pt idx="17">
                  <c:v>6</c:v>
                </c:pt>
                <c:pt idx="18">
                  <c:v>1</c:v>
                </c:pt>
                <c:pt idx="19">
                  <c:v>12</c:v>
                </c:pt>
                <c:pt idx="20">
                  <c:v>16</c:v>
                </c:pt>
                <c:pt idx="21">
                  <c:v>1</c:v>
                </c:pt>
                <c:pt idx="22">
                  <c:v>2</c:v>
                </c:pt>
                <c:pt idx="23">
                  <c:v>11</c:v>
                </c:pt>
                <c:pt idx="24">
                  <c:v>5</c:v>
                </c:pt>
                <c:pt idx="25">
                  <c:v>7</c:v>
                </c:pt>
                <c:pt idx="26">
                  <c:v>6</c:v>
                </c:pt>
                <c:pt idx="27">
                  <c:v>10</c:v>
                </c:pt>
                <c:pt idx="28">
                  <c:v>12</c:v>
                </c:pt>
                <c:pt idx="29">
                  <c:v>5</c:v>
                </c:pt>
                <c:pt idx="30">
                  <c:v>10</c:v>
                </c:pt>
                <c:pt idx="31">
                  <c:v>10</c:v>
                </c:pt>
                <c:pt idx="32">
                  <c:v>22</c:v>
                </c:pt>
                <c:pt idx="33">
                  <c:v>13</c:v>
                </c:pt>
                <c:pt idx="34">
                  <c:v>8</c:v>
                </c:pt>
                <c:pt idx="35">
                  <c:v>11</c:v>
                </c:pt>
                <c:pt idx="36">
                  <c:v>17</c:v>
                </c:pt>
                <c:pt idx="37">
                  <c:v>21</c:v>
                </c:pt>
                <c:pt idx="38">
                  <c:v>13</c:v>
                </c:pt>
                <c:pt idx="39">
                  <c:v>10</c:v>
                </c:pt>
                <c:pt idx="40">
                  <c:v>12</c:v>
                </c:pt>
                <c:pt idx="41">
                  <c:v>18</c:v>
                </c:pt>
                <c:pt idx="42">
                  <c:v>23</c:v>
                </c:pt>
                <c:pt idx="43">
                  <c:v>11</c:v>
                </c:pt>
                <c:pt idx="44">
                  <c:v>14</c:v>
                </c:pt>
                <c:pt idx="45">
                  <c:v>30</c:v>
                </c:pt>
                <c:pt idx="46">
                  <c:v>9</c:v>
                </c:pt>
                <c:pt idx="47">
                  <c:v>6</c:v>
                </c:pt>
                <c:pt idx="48">
                  <c:v>11</c:v>
                </c:pt>
                <c:pt idx="49">
                  <c:v>10</c:v>
                </c:pt>
                <c:pt idx="50">
                  <c:v>18</c:v>
                </c:pt>
                <c:pt idx="51">
                  <c:v>6</c:v>
                </c:pt>
                <c:pt idx="52">
                  <c:v>7</c:v>
                </c:pt>
                <c:pt idx="53">
                  <c:v>14</c:v>
                </c:pt>
                <c:pt idx="54">
                  <c:v>14</c:v>
                </c:pt>
                <c:pt idx="55">
                  <c:v>14</c:v>
                </c:pt>
                <c:pt idx="56">
                  <c:v>22</c:v>
                </c:pt>
                <c:pt idx="57">
                  <c:v>15</c:v>
                </c:pt>
                <c:pt idx="58">
                  <c:v>16</c:v>
                </c:pt>
                <c:pt idx="59">
                  <c:v>14</c:v>
                </c:pt>
                <c:pt idx="60">
                  <c:v>10</c:v>
                </c:pt>
                <c:pt idx="61">
                  <c:v>7</c:v>
                </c:pt>
                <c:pt idx="62">
                  <c:v>13</c:v>
                </c:pt>
                <c:pt idx="63">
                  <c:v>4</c:v>
                </c:pt>
                <c:pt idx="64">
                  <c:v>11</c:v>
                </c:pt>
                <c:pt idx="65">
                  <c:v>9</c:v>
                </c:pt>
                <c:pt idx="66">
                  <c:v>10</c:v>
                </c:pt>
                <c:pt idx="67">
                  <c:v>9</c:v>
                </c:pt>
                <c:pt idx="68">
                  <c:v>8</c:v>
                </c:pt>
                <c:pt idx="69">
                  <c:v>5</c:v>
                </c:pt>
                <c:pt idx="70">
                  <c:v>10</c:v>
                </c:pt>
                <c:pt idx="71">
                  <c:v>20</c:v>
                </c:pt>
                <c:pt idx="72">
                  <c:v>10</c:v>
                </c:pt>
                <c:pt idx="73">
                  <c:v>10</c:v>
                </c:pt>
                <c:pt idx="74">
                  <c:v>5</c:v>
                </c:pt>
                <c:pt idx="75">
                  <c:v>18</c:v>
                </c:pt>
                <c:pt idx="76">
                  <c:v>4</c:v>
                </c:pt>
                <c:pt idx="77">
                  <c:v>13</c:v>
                </c:pt>
                <c:pt idx="78">
                  <c:v>11</c:v>
                </c:pt>
                <c:pt idx="79">
                  <c:v>14</c:v>
                </c:pt>
                <c:pt idx="80">
                  <c:v>7</c:v>
                </c:pt>
                <c:pt idx="81">
                  <c:v>12</c:v>
                </c:pt>
                <c:pt idx="82">
                  <c:v>11</c:v>
                </c:pt>
                <c:pt idx="83">
                  <c:v>4</c:v>
                </c:pt>
                <c:pt idx="84">
                  <c:v>7</c:v>
                </c:pt>
                <c:pt idx="85">
                  <c:v>6</c:v>
                </c:pt>
                <c:pt idx="86">
                  <c:v>6</c:v>
                </c:pt>
                <c:pt idx="87">
                  <c:v>3</c:v>
                </c:pt>
                <c:pt idx="88">
                  <c:v>11</c:v>
                </c:pt>
                <c:pt idx="89">
                  <c:v>10</c:v>
                </c:pt>
                <c:pt idx="90">
                  <c:v>13</c:v>
                </c:pt>
                <c:pt idx="91">
                  <c:v>9</c:v>
                </c:pt>
                <c:pt idx="92">
                  <c:v>23</c:v>
                </c:pt>
                <c:pt idx="93">
                  <c:v>25</c:v>
                </c:pt>
                <c:pt idx="94">
                  <c:v>14</c:v>
                </c:pt>
                <c:pt idx="95">
                  <c:v>15</c:v>
                </c:pt>
                <c:pt idx="96">
                  <c:v>14</c:v>
                </c:pt>
                <c:pt idx="97">
                  <c:v>19</c:v>
                </c:pt>
                <c:pt idx="98">
                  <c:v>10</c:v>
                </c:pt>
                <c:pt idx="99">
                  <c:v>15</c:v>
                </c:pt>
                <c:pt idx="100">
                  <c:v>14</c:v>
                </c:pt>
                <c:pt idx="101">
                  <c:v>17</c:v>
                </c:pt>
                <c:pt idx="102">
                  <c:v>15</c:v>
                </c:pt>
                <c:pt idx="103">
                  <c:v>8</c:v>
                </c:pt>
                <c:pt idx="104">
                  <c:v>5</c:v>
                </c:pt>
                <c:pt idx="105">
                  <c:v>5</c:v>
                </c:pt>
                <c:pt idx="106">
                  <c:v>21</c:v>
                </c:pt>
                <c:pt idx="107">
                  <c:v>28</c:v>
                </c:pt>
                <c:pt idx="108">
                  <c:v>21</c:v>
                </c:pt>
                <c:pt idx="109">
                  <c:v>19</c:v>
                </c:pt>
                <c:pt idx="110">
                  <c:v>28</c:v>
                </c:pt>
                <c:pt idx="111">
                  <c:v>24</c:v>
                </c:pt>
                <c:pt idx="112">
                  <c:v>13</c:v>
                </c:pt>
                <c:pt idx="113">
                  <c:v>16</c:v>
                </c:pt>
                <c:pt idx="114">
                  <c:v>23</c:v>
                </c:pt>
                <c:pt idx="115">
                  <c:v>29</c:v>
                </c:pt>
                <c:pt idx="116">
                  <c:v>24</c:v>
                </c:pt>
                <c:pt idx="117">
                  <c:v>10</c:v>
                </c:pt>
                <c:pt idx="118">
                  <c:v>10</c:v>
                </c:pt>
                <c:pt idx="119">
                  <c:v>19</c:v>
                </c:pt>
                <c:pt idx="120">
                  <c:v>18</c:v>
                </c:pt>
                <c:pt idx="121">
                  <c:v>7</c:v>
                </c:pt>
                <c:pt idx="122">
                  <c:v>8</c:v>
                </c:pt>
                <c:pt idx="123">
                  <c:v>13</c:v>
                </c:pt>
                <c:pt idx="124">
                  <c:v>13</c:v>
                </c:pt>
                <c:pt idx="125">
                  <c:v>13</c:v>
                </c:pt>
                <c:pt idx="126">
                  <c:v>9</c:v>
                </c:pt>
                <c:pt idx="127">
                  <c:v>9</c:v>
                </c:pt>
                <c:pt idx="128">
                  <c:v>8</c:v>
                </c:pt>
                <c:pt idx="129">
                  <c:v>14</c:v>
                </c:pt>
                <c:pt idx="130">
                  <c:v>5</c:v>
                </c:pt>
                <c:pt idx="131">
                  <c:v>9</c:v>
                </c:pt>
                <c:pt idx="132">
                  <c:v>18</c:v>
                </c:pt>
                <c:pt idx="133">
                  <c:v>16</c:v>
                </c:pt>
                <c:pt idx="134">
                  <c:v>9</c:v>
                </c:pt>
                <c:pt idx="135">
                  <c:v>17</c:v>
                </c:pt>
                <c:pt idx="136">
                  <c:v>17</c:v>
                </c:pt>
                <c:pt idx="137">
                  <c:v>6</c:v>
                </c:pt>
                <c:pt idx="138">
                  <c:v>10</c:v>
                </c:pt>
                <c:pt idx="139">
                  <c:v>14</c:v>
                </c:pt>
                <c:pt idx="140">
                  <c:v>16</c:v>
                </c:pt>
                <c:pt idx="141">
                  <c:v>16</c:v>
                </c:pt>
                <c:pt idx="142">
                  <c:v>25</c:v>
                </c:pt>
                <c:pt idx="143">
                  <c:v>17</c:v>
                </c:pt>
                <c:pt idx="144">
                  <c:v>17</c:v>
                </c:pt>
                <c:pt idx="145">
                  <c:v>19</c:v>
                </c:pt>
                <c:pt idx="146">
                  <c:v>21</c:v>
                </c:pt>
                <c:pt idx="147">
                  <c:v>13</c:v>
                </c:pt>
                <c:pt idx="148">
                  <c:v>12</c:v>
                </c:pt>
                <c:pt idx="149">
                  <c:v>15</c:v>
                </c:pt>
                <c:pt idx="150">
                  <c:v>13</c:v>
                </c:pt>
                <c:pt idx="151">
                  <c:v>9</c:v>
                </c:pt>
                <c:pt idx="152">
                  <c:v>10</c:v>
                </c:pt>
                <c:pt idx="153">
                  <c:v>26</c:v>
                </c:pt>
                <c:pt idx="154">
                  <c:v>18</c:v>
                </c:pt>
                <c:pt idx="155">
                  <c:v>13</c:v>
                </c:pt>
                <c:pt idx="156">
                  <c:v>3</c:v>
                </c:pt>
                <c:pt idx="157">
                  <c:v>5</c:v>
                </c:pt>
                <c:pt idx="158">
                  <c:v>17</c:v>
                </c:pt>
                <c:pt idx="159">
                  <c:v>15</c:v>
                </c:pt>
                <c:pt idx="160">
                  <c:v>17</c:v>
                </c:pt>
                <c:pt idx="161">
                  <c:v>8</c:v>
                </c:pt>
                <c:pt idx="162">
                  <c:v>20</c:v>
                </c:pt>
                <c:pt idx="163">
                  <c:v>18</c:v>
                </c:pt>
                <c:pt idx="164">
                  <c:v>11</c:v>
                </c:pt>
                <c:pt idx="165">
                  <c:v>7</c:v>
                </c:pt>
                <c:pt idx="166">
                  <c:v>5</c:v>
                </c:pt>
                <c:pt idx="167">
                  <c:v>11</c:v>
                </c:pt>
                <c:pt idx="168">
                  <c:v>10</c:v>
                </c:pt>
                <c:pt idx="169">
                  <c:v>17</c:v>
                </c:pt>
                <c:pt idx="170">
                  <c:v>19</c:v>
                </c:pt>
                <c:pt idx="171">
                  <c:v>13</c:v>
                </c:pt>
                <c:pt idx="172">
                  <c:v>12</c:v>
                </c:pt>
                <c:pt idx="173">
                  <c:v>15</c:v>
                </c:pt>
                <c:pt idx="174">
                  <c:v>20</c:v>
                </c:pt>
                <c:pt idx="175">
                  <c:v>26</c:v>
                </c:pt>
                <c:pt idx="176">
                  <c:v>26</c:v>
                </c:pt>
                <c:pt idx="177">
                  <c:v>25</c:v>
                </c:pt>
                <c:pt idx="178">
                  <c:v>25</c:v>
                </c:pt>
                <c:pt idx="179">
                  <c:v>16</c:v>
                </c:pt>
                <c:pt idx="180">
                  <c:v>16</c:v>
                </c:pt>
                <c:pt idx="181">
                  <c:v>24</c:v>
                </c:pt>
                <c:pt idx="182">
                  <c:v>25</c:v>
                </c:pt>
                <c:pt idx="183">
                  <c:v>18</c:v>
                </c:pt>
                <c:pt idx="184">
                  <c:v>20</c:v>
                </c:pt>
                <c:pt idx="185">
                  <c:v>14</c:v>
                </c:pt>
                <c:pt idx="186">
                  <c:v>15</c:v>
                </c:pt>
                <c:pt idx="187">
                  <c:v>18</c:v>
                </c:pt>
                <c:pt idx="188">
                  <c:v>27</c:v>
                </c:pt>
                <c:pt idx="189">
                  <c:v>14</c:v>
                </c:pt>
                <c:pt idx="190">
                  <c:v>11</c:v>
                </c:pt>
                <c:pt idx="191">
                  <c:v>6</c:v>
                </c:pt>
                <c:pt idx="192">
                  <c:v>11</c:v>
                </c:pt>
                <c:pt idx="193">
                  <c:v>19</c:v>
                </c:pt>
                <c:pt idx="194">
                  <c:v>12</c:v>
                </c:pt>
                <c:pt idx="195">
                  <c:v>14</c:v>
                </c:pt>
                <c:pt idx="196">
                  <c:v>21</c:v>
                </c:pt>
                <c:pt idx="197">
                  <c:v>25</c:v>
                </c:pt>
                <c:pt idx="198">
                  <c:v>13</c:v>
                </c:pt>
                <c:pt idx="199">
                  <c:v>12</c:v>
                </c:pt>
                <c:pt idx="200">
                  <c:v>13</c:v>
                </c:pt>
                <c:pt idx="201">
                  <c:v>15</c:v>
                </c:pt>
                <c:pt idx="202">
                  <c:v>12</c:v>
                </c:pt>
                <c:pt idx="203">
                  <c:v>24</c:v>
                </c:pt>
                <c:pt idx="204">
                  <c:v>30</c:v>
                </c:pt>
                <c:pt idx="205">
                  <c:v>24</c:v>
                </c:pt>
                <c:pt idx="206">
                  <c:v>20</c:v>
                </c:pt>
                <c:pt idx="207">
                  <c:v>7</c:v>
                </c:pt>
                <c:pt idx="208">
                  <c:v>6</c:v>
                </c:pt>
                <c:pt idx="209">
                  <c:v>7</c:v>
                </c:pt>
                <c:pt idx="210">
                  <c:v>20</c:v>
                </c:pt>
                <c:pt idx="211">
                  <c:v>9</c:v>
                </c:pt>
                <c:pt idx="212">
                  <c:v>15</c:v>
                </c:pt>
                <c:pt idx="213">
                  <c:v>20</c:v>
                </c:pt>
                <c:pt idx="214">
                  <c:v>15</c:v>
                </c:pt>
                <c:pt idx="215">
                  <c:v>26</c:v>
                </c:pt>
                <c:pt idx="216">
                  <c:v>15</c:v>
                </c:pt>
                <c:pt idx="217">
                  <c:v>10</c:v>
                </c:pt>
                <c:pt idx="218">
                  <c:v>23</c:v>
                </c:pt>
                <c:pt idx="219">
                  <c:v>20</c:v>
                </c:pt>
                <c:pt idx="220">
                  <c:v>30</c:v>
                </c:pt>
                <c:pt idx="221">
                  <c:v>28</c:v>
                </c:pt>
                <c:pt idx="222">
                  <c:v>19</c:v>
                </c:pt>
                <c:pt idx="223">
                  <c:v>26</c:v>
                </c:pt>
                <c:pt idx="224">
                  <c:v>12</c:v>
                </c:pt>
                <c:pt idx="225">
                  <c:v>13</c:v>
                </c:pt>
                <c:pt idx="226">
                  <c:v>13</c:v>
                </c:pt>
                <c:pt idx="227">
                  <c:v>8</c:v>
                </c:pt>
                <c:pt idx="228">
                  <c:v>7</c:v>
                </c:pt>
                <c:pt idx="229">
                  <c:v>15</c:v>
                </c:pt>
                <c:pt idx="230">
                  <c:v>13</c:v>
                </c:pt>
                <c:pt idx="231">
                  <c:v>17</c:v>
                </c:pt>
                <c:pt idx="232">
                  <c:v>7</c:v>
                </c:pt>
                <c:pt idx="233">
                  <c:v>10</c:v>
                </c:pt>
                <c:pt idx="234">
                  <c:v>28</c:v>
                </c:pt>
                <c:pt idx="235">
                  <c:v>10</c:v>
                </c:pt>
                <c:pt idx="236">
                  <c:v>12</c:v>
                </c:pt>
                <c:pt idx="237">
                  <c:v>17</c:v>
                </c:pt>
                <c:pt idx="238">
                  <c:v>27</c:v>
                </c:pt>
                <c:pt idx="239">
                  <c:v>14</c:v>
                </c:pt>
                <c:pt idx="240">
                  <c:v>27</c:v>
                </c:pt>
                <c:pt idx="241">
                  <c:v>14</c:v>
                </c:pt>
                <c:pt idx="242">
                  <c:v>25</c:v>
                </c:pt>
                <c:pt idx="243">
                  <c:v>7</c:v>
                </c:pt>
                <c:pt idx="244">
                  <c:v>25</c:v>
                </c:pt>
                <c:pt idx="245">
                  <c:v>21</c:v>
                </c:pt>
                <c:pt idx="246">
                  <c:v>9</c:v>
                </c:pt>
                <c:pt idx="247">
                  <c:v>16</c:v>
                </c:pt>
                <c:pt idx="248">
                  <c:v>11</c:v>
                </c:pt>
                <c:pt idx="249">
                  <c:v>18</c:v>
                </c:pt>
                <c:pt idx="250">
                  <c:v>18</c:v>
                </c:pt>
                <c:pt idx="251">
                  <c:v>20</c:v>
                </c:pt>
                <c:pt idx="252">
                  <c:v>8</c:v>
                </c:pt>
                <c:pt idx="253">
                  <c:v>13</c:v>
                </c:pt>
                <c:pt idx="254">
                  <c:v>23</c:v>
                </c:pt>
                <c:pt idx="255">
                  <c:v>9</c:v>
                </c:pt>
                <c:pt idx="256">
                  <c:v>19</c:v>
                </c:pt>
                <c:pt idx="257">
                  <c:v>13</c:v>
                </c:pt>
                <c:pt idx="258">
                  <c:v>18</c:v>
                </c:pt>
                <c:pt idx="259">
                  <c:v>9</c:v>
                </c:pt>
                <c:pt idx="260">
                  <c:v>7</c:v>
                </c:pt>
                <c:pt idx="261">
                  <c:v>4</c:v>
                </c:pt>
                <c:pt idx="262">
                  <c:v>21</c:v>
                </c:pt>
                <c:pt idx="263">
                  <c:v>22</c:v>
                </c:pt>
                <c:pt idx="264">
                  <c:v>14</c:v>
                </c:pt>
                <c:pt idx="265">
                  <c:v>12</c:v>
                </c:pt>
                <c:pt idx="266">
                  <c:v>11</c:v>
                </c:pt>
                <c:pt idx="267">
                  <c:v>17</c:v>
                </c:pt>
                <c:pt idx="268">
                  <c:v>24</c:v>
                </c:pt>
                <c:pt idx="269">
                  <c:v>16</c:v>
                </c:pt>
                <c:pt idx="270">
                  <c:v>14</c:v>
                </c:pt>
                <c:pt idx="271">
                  <c:v>15</c:v>
                </c:pt>
                <c:pt idx="272">
                  <c:v>20</c:v>
                </c:pt>
                <c:pt idx="273">
                  <c:v>12</c:v>
                </c:pt>
                <c:pt idx="274">
                  <c:v>15</c:v>
                </c:pt>
                <c:pt idx="275">
                  <c:v>14</c:v>
                </c:pt>
                <c:pt idx="276">
                  <c:v>26</c:v>
                </c:pt>
                <c:pt idx="277">
                  <c:v>24</c:v>
                </c:pt>
                <c:pt idx="278">
                  <c:v>20</c:v>
                </c:pt>
                <c:pt idx="279">
                  <c:v>19</c:v>
                </c:pt>
                <c:pt idx="280">
                  <c:v>41</c:v>
                </c:pt>
                <c:pt idx="281">
                  <c:v>26</c:v>
                </c:pt>
                <c:pt idx="282">
                  <c:v>11</c:v>
                </c:pt>
                <c:pt idx="283">
                  <c:v>26</c:v>
                </c:pt>
                <c:pt idx="284">
                  <c:v>40</c:v>
                </c:pt>
                <c:pt idx="285">
                  <c:v>25</c:v>
                </c:pt>
                <c:pt idx="286">
                  <c:v>28</c:v>
                </c:pt>
                <c:pt idx="287">
                  <c:v>15</c:v>
                </c:pt>
                <c:pt idx="288">
                  <c:v>10</c:v>
                </c:pt>
                <c:pt idx="289">
                  <c:v>3</c:v>
                </c:pt>
                <c:pt idx="290">
                  <c:v>9</c:v>
                </c:pt>
                <c:pt idx="291">
                  <c:v>13</c:v>
                </c:pt>
                <c:pt idx="292">
                  <c:v>13</c:v>
                </c:pt>
                <c:pt idx="293">
                  <c:v>7</c:v>
                </c:pt>
                <c:pt idx="294">
                  <c:v>8</c:v>
                </c:pt>
                <c:pt idx="295">
                  <c:v>5</c:v>
                </c:pt>
                <c:pt idx="296">
                  <c:v>6</c:v>
                </c:pt>
                <c:pt idx="297">
                  <c:v>8</c:v>
                </c:pt>
                <c:pt idx="298">
                  <c:v>14</c:v>
                </c:pt>
                <c:pt idx="299">
                  <c:v>3</c:v>
                </c:pt>
                <c:pt idx="300">
                  <c:v>12</c:v>
                </c:pt>
                <c:pt idx="301">
                  <c:v>32</c:v>
                </c:pt>
                <c:pt idx="302">
                  <c:v>15</c:v>
                </c:pt>
                <c:pt idx="303">
                  <c:v>9</c:v>
                </c:pt>
                <c:pt idx="304">
                  <c:v>10</c:v>
                </c:pt>
                <c:pt idx="305">
                  <c:v>12</c:v>
                </c:pt>
                <c:pt idx="306">
                  <c:v>13</c:v>
                </c:pt>
                <c:pt idx="307">
                  <c:v>6</c:v>
                </c:pt>
                <c:pt idx="308">
                  <c:v>10</c:v>
                </c:pt>
                <c:pt idx="309">
                  <c:v>14</c:v>
                </c:pt>
                <c:pt idx="310">
                  <c:v>14</c:v>
                </c:pt>
                <c:pt idx="311">
                  <c:v>19</c:v>
                </c:pt>
                <c:pt idx="312">
                  <c:v>9</c:v>
                </c:pt>
                <c:pt idx="313">
                  <c:v>6</c:v>
                </c:pt>
                <c:pt idx="314">
                  <c:v>7</c:v>
                </c:pt>
                <c:pt idx="315">
                  <c:v>11</c:v>
                </c:pt>
                <c:pt idx="316">
                  <c:v>6</c:v>
                </c:pt>
                <c:pt idx="317">
                  <c:v>13</c:v>
                </c:pt>
                <c:pt idx="318">
                  <c:v>12</c:v>
                </c:pt>
                <c:pt idx="319">
                  <c:v>11</c:v>
                </c:pt>
                <c:pt idx="320">
                  <c:v>23</c:v>
                </c:pt>
                <c:pt idx="321">
                  <c:v>14</c:v>
                </c:pt>
                <c:pt idx="322">
                  <c:v>11</c:v>
                </c:pt>
                <c:pt idx="323">
                  <c:v>19</c:v>
                </c:pt>
                <c:pt idx="324">
                  <c:v>15</c:v>
                </c:pt>
                <c:pt idx="325">
                  <c:v>7</c:v>
                </c:pt>
                <c:pt idx="326">
                  <c:v>12</c:v>
                </c:pt>
                <c:pt idx="327">
                  <c:v>32</c:v>
                </c:pt>
                <c:pt idx="328">
                  <c:v>28</c:v>
                </c:pt>
                <c:pt idx="329">
                  <c:v>20</c:v>
                </c:pt>
                <c:pt idx="330">
                  <c:v>16</c:v>
                </c:pt>
                <c:pt idx="331">
                  <c:v>17</c:v>
                </c:pt>
                <c:pt idx="332">
                  <c:v>11</c:v>
                </c:pt>
                <c:pt idx="333">
                  <c:v>12</c:v>
                </c:pt>
                <c:pt idx="334">
                  <c:v>16</c:v>
                </c:pt>
                <c:pt idx="335">
                  <c:v>23</c:v>
                </c:pt>
                <c:pt idx="336">
                  <c:v>19</c:v>
                </c:pt>
                <c:pt idx="337">
                  <c:v>31</c:v>
                </c:pt>
                <c:pt idx="338">
                  <c:v>79</c:v>
                </c:pt>
                <c:pt idx="339">
                  <c:v>39</c:v>
                </c:pt>
                <c:pt idx="340">
                  <c:v>18</c:v>
                </c:pt>
                <c:pt idx="341">
                  <c:v>17</c:v>
                </c:pt>
                <c:pt idx="342">
                  <c:v>11</c:v>
                </c:pt>
                <c:pt idx="343">
                  <c:v>8</c:v>
                </c:pt>
                <c:pt idx="344">
                  <c:v>3</c:v>
                </c:pt>
                <c:pt idx="345">
                  <c:v>6</c:v>
                </c:pt>
                <c:pt idx="346">
                  <c:v>4</c:v>
                </c:pt>
                <c:pt idx="347">
                  <c:v>5</c:v>
                </c:pt>
                <c:pt idx="348">
                  <c:v>18</c:v>
                </c:pt>
                <c:pt idx="349">
                  <c:v>12</c:v>
                </c:pt>
                <c:pt idx="350">
                  <c:v>29</c:v>
                </c:pt>
                <c:pt idx="351">
                  <c:v>20</c:v>
                </c:pt>
                <c:pt idx="352">
                  <c:v>22</c:v>
                </c:pt>
                <c:pt idx="353">
                  <c:v>14</c:v>
                </c:pt>
                <c:pt idx="354">
                  <c:v>17</c:v>
                </c:pt>
                <c:pt idx="355">
                  <c:v>21</c:v>
                </c:pt>
                <c:pt idx="356">
                  <c:v>17</c:v>
                </c:pt>
                <c:pt idx="357">
                  <c:v>21</c:v>
                </c:pt>
                <c:pt idx="358">
                  <c:v>19</c:v>
                </c:pt>
                <c:pt idx="359">
                  <c:v>25</c:v>
                </c:pt>
                <c:pt idx="360">
                  <c:v>19</c:v>
                </c:pt>
                <c:pt idx="361">
                  <c:v>35</c:v>
                </c:pt>
                <c:pt idx="362">
                  <c:v>25</c:v>
                </c:pt>
                <c:pt idx="363">
                  <c:v>13</c:v>
                </c:pt>
                <c:pt idx="364">
                  <c:v>8</c:v>
                </c:pt>
                <c:pt idx="365">
                  <c:v>6</c:v>
                </c:pt>
                <c:pt idx="366">
                  <c:v>20</c:v>
                </c:pt>
                <c:pt idx="367">
                  <c:v>21</c:v>
                </c:pt>
                <c:pt idx="368">
                  <c:v>36</c:v>
                </c:pt>
                <c:pt idx="369">
                  <c:v>45</c:v>
                </c:pt>
                <c:pt idx="370">
                  <c:v>25</c:v>
                </c:pt>
                <c:pt idx="371">
                  <c:v>27</c:v>
                </c:pt>
                <c:pt idx="372">
                  <c:v>27</c:v>
                </c:pt>
                <c:pt idx="373">
                  <c:v>14</c:v>
                </c:pt>
                <c:pt idx="374">
                  <c:v>10</c:v>
                </c:pt>
                <c:pt idx="375">
                  <c:v>18</c:v>
                </c:pt>
                <c:pt idx="376">
                  <c:v>29</c:v>
                </c:pt>
                <c:pt idx="377">
                  <c:v>24</c:v>
                </c:pt>
                <c:pt idx="378">
                  <c:v>32</c:v>
                </c:pt>
                <c:pt idx="379">
                  <c:v>20</c:v>
                </c:pt>
                <c:pt idx="380">
                  <c:v>19</c:v>
                </c:pt>
                <c:pt idx="381">
                  <c:v>21</c:v>
                </c:pt>
                <c:pt idx="382">
                  <c:v>26</c:v>
                </c:pt>
                <c:pt idx="383">
                  <c:v>17</c:v>
                </c:pt>
                <c:pt idx="384">
                  <c:v>22</c:v>
                </c:pt>
                <c:pt idx="385">
                  <c:v>13</c:v>
                </c:pt>
                <c:pt idx="386">
                  <c:v>8</c:v>
                </c:pt>
                <c:pt idx="387">
                  <c:v>9</c:v>
                </c:pt>
                <c:pt idx="388">
                  <c:v>17</c:v>
                </c:pt>
                <c:pt idx="389">
                  <c:v>14</c:v>
                </c:pt>
                <c:pt idx="390">
                  <c:v>15</c:v>
                </c:pt>
                <c:pt idx="391">
                  <c:v>11</c:v>
                </c:pt>
                <c:pt idx="392">
                  <c:v>28</c:v>
                </c:pt>
                <c:pt idx="393">
                  <c:v>13</c:v>
                </c:pt>
                <c:pt idx="394">
                  <c:v>20</c:v>
                </c:pt>
                <c:pt idx="395">
                  <c:v>10</c:v>
                </c:pt>
                <c:pt idx="396">
                  <c:v>13</c:v>
                </c:pt>
                <c:pt idx="397">
                  <c:v>11</c:v>
                </c:pt>
                <c:pt idx="398">
                  <c:v>34</c:v>
                </c:pt>
                <c:pt idx="399">
                  <c:v>18</c:v>
                </c:pt>
                <c:pt idx="400">
                  <c:v>15</c:v>
                </c:pt>
                <c:pt idx="401">
                  <c:v>24</c:v>
                </c:pt>
                <c:pt idx="402">
                  <c:v>11</c:v>
                </c:pt>
                <c:pt idx="403">
                  <c:v>12</c:v>
                </c:pt>
                <c:pt idx="404">
                  <c:v>26</c:v>
                </c:pt>
                <c:pt idx="405">
                  <c:v>17</c:v>
                </c:pt>
                <c:pt idx="406">
                  <c:v>22</c:v>
                </c:pt>
                <c:pt idx="407">
                  <c:v>28</c:v>
                </c:pt>
                <c:pt idx="408">
                  <c:v>5</c:v>
                </c:pt>
                <c:pt idx="409">
                  <c:v>12</c:v>
                </c:pt>
                <c:pt idx="410">
                  <c:v>35</c:v>
                </c:pt>
                <c:pt idx="411">
                  <c:v>22</c:v>
                </c:pt>
                <c:pt idx="412">
                  <c:v>12</c:v>
                </c:pt>
                <c:pt idx="413">
                  <c:v>25</c:v>
                </c:pt>
                <c:pt idx="414">
                  <c:v>26</c:v>
                </c:pt>
                <c:pt idx="415">
                  <c:v>27</c:v>
                </c:pt>
                <c:pt idx="416">
                  <c:v>8</c:v>
                </c:pt>
                <c:pt idx="417">
                  <c:v>4</c:v>
                </c:pt>
                <c:pt idx="418">
                  <c:v>8</c:v>
                </c:pt>
                <c:pt idx="419">
                  <c:v>14</c:v>
                </c:pt>
                <c:pt idx="420">
                  <c:v>9</c:v>
                </c:pt>
                <c:pt idx="421">
                  <c:v>41</c:v>
                </c:pt>
                <c:pt idx="422">
                  <c:v>9</c:v>
                </c:pt>
                <c:pt idx="423">
                  <c:v>21</c:v>
                </c:pt>
                <c:pt idx="424">
                  <c:v>16</c:v>
                </c:pt>
                <c:pt idx="425">
                  <c:v>17</c:v>
                </c:pt>
                <c:pt idx="426">
                  <c:v>75</c:v>
                </c:pt>
                <c:pt idx="427">
                  <c:v>104</c:v>
                </c:pt>
                <c:pt idx="428">
                  <c:v>56</c:v>
                </c:pt>
                <c:pt idx="429">
                  <c:v>104</c:v>
                </c:pt>
                <c:pt idx="430">
                  <c:v>38</c:v>
                </c:pt>
                <c:pt idx="431">
                  <c:v>98</c:v>
                </c:pt>
                <c:pt idx="432">
                  <c:v>46</c:v>
                </c:pt>
                <c:pt idx="433">
                  <c:v>48</c:v>
                </c:pt>
                <c:pt idx="434">
                  <c:v>28</c:v>
                </c:pt>
                <c:pt idx="435">
                  <c:v>43</c:v>
                </c:pt>
                <c:pt idx="436">
                  <c:v>32</c:v>
                </c:pt>
                <c:pt idx="437">
                  <c:v>49</c:v>
                </c:pt>
                <c:pt idx="438">
                  <c:v>49</c:v>
                </c:pt>
                <c:pt idx="439">
                  <c:v>69</c:v>
                </c:pt>
                <c:pt idx="440">
                  <c:v>88</c:v>
                </c:pt>
                <c:pt idx="441">
                  <c:v>50</c:v>
                </c:pt>
                <c:pt idx="442">
                  <c:v>87</c:v>
                </c:pt>
                <c:pt idx="443">
                  <c:v>68</c:v>
                </c:pt>
                <c:pt idx="444">
                  <c:v>62</c:v>
                </c:pt>
                <c:pt idx="445">
                  <c:v>75</c:v>
                </c:pt>
                <c:pt idx="446">
                  <c:v>60</c:v>
                </c:pt>
                <c:pt idx="447">
                  <c:v>60</c:v>
                </c:pt>
                <c:pt idx="448">
                  <c:v>51</c:v>
                </c:pt>
                <c:pt idx="449">
                  <c:v>43</c:v>
                </c:pt>
                <c:pt idx="450">
                  <c:v>40</c:v>
                </c:pt>
                <c:pt idx="451">
                  <c:v>29</c:v>
                </c:pt>
                <c:pt idx="452">
                  <c:v>52</c:v>
                </c:pt>
                <c:pt idx="453">
                  <c:v>26</c:v>
                </c:pt>
                <c:pt idx="454">
                  <c:v>44</c:v>
                </c:pt>
                <c:pt idx="455">
                  <c:v>74</c:v>
                </c:pt>
                <c:pt idx="456">
                  <c:v>60</c:v>
                </c:pt>
                <c:pt idx="457">
                  <c:v>43</c:v>
                </c:pt>
                <c:pt idx="458">
                  <c:v>26</c:v>
                </c:pt>
                <c:pt idx="459">
                  <c:v>34</c:v>
                </c:pt>
                <c:pt idx="460">
                  <c:v>21</c:v>
                </c:pt>
                <c:pt idx="461">
                  <c:v>30</c:v>
                </c:pt>
                <c:pt idx="462">
                  <c:v>27</c:v>
                </c:pt>
                <c:pt idx="463">
                  <c:v>60</c:v>
                </c:pt>
                <c:pt idx="464">
                  <c:v>40</c:v>
                </c:pt>
                <c:pt idx="465">
                  <c:v>80</c:v>
                </c:pt>
                <c:pt idx="466">
                  <c:v>100</c:v>
                </c:pt>
                <c:pt idx="467">
                  <c:v>68</c:v>
                </c:pt>
                <c:pt idx="468">
                  <c:v>30</c:v>
                </c:pt>
                <c:pt idx="469">
                  <c:v>15</c:v>
                </c:pt>
                <c:pt idx="470">
                  <c:v>27</c:v>
                </c:pt>
                <c:pt idx="471">
                  <c:v>53</c:v>
                </c:pt>
                <c:pt idx="472">
                  <c:v>54</c:v>
                </c:pt>
                <c:pt idx="473">
                  <c:v>45</c:v>
                </c:pt>
                <c:pt idx="474">
                  <c:v>61</c:v>
                </c:pt>
                <c:pt idx="475">
                  <c:v>32</c:v>
                </c:pt>
                <c:pt idx="476">
                  <c:v>52</c:v>
                </c:pt>
                <c:pt idx="477">
                  <c:v>55</c:v>
                </c:pt>
                <c:pt idx="478">
                  <c:v>43</c:v>
                </c:pt>
                <c:pt idx="479">
                  <c:v>61</c:v>
                </c:pt>
                <c:pt idx="480">
                  <c:v>52</c:v>
                </c:pt>
                <c:pt idx="481">
                  <c:v>41</c:v>
                </c:pt>
                <c:pt idx="482">
                  <c:v>47</c:v>
                </c:pt>
                <c:pt idx="483">
                  <c:v>58</c:v>
                </c:pt>
                <c:pt idx="484">
                  <c:v>48</c:v>
                </c:pt>
                <c:pt idx="485">
                  <c:v>27</c:v>
                </c:pt>
                <c:pt idx="486">
                  <c:v>36</c:v>
                </c:pt>
                <c:pt idx="487">
                  <c:v>37</c:v>
                </c:pt>
                <c:pt idx="488">
                  <c:v>97</c:v>
                </c:pt>
                <c:pt idx="489">
                  <c:v>93</c:v>
                </c:pt>
                <c:pt idx="490">
                  <c:v>76</c:v>
                </c:pt>
                <c:pt idx="491">
                  <c:v>113</c:v>
                </c:pt>
                <c:pt idx="492">
                  <c:v>111</c:v>
                </c:pt>
                <c:pt idx="493">
                  <c:v>49</c:v>
                </c:pt>
                <c:pt idx="494">
                  <c:v>42</c:v>
                </c:pt>
                <c:pt idx="495">
                  <c:v>72</c:v>
                </c:pt>
                <c:pt idx="496">
                  <c:v>29</c:v>
                </c:pt>
                <c:pt idx="497">
                  <c:v>46</c:v>
                </c:pt>
                <c:pt idx="498">
                  <c:v>29</c:v>
                </c:pt>
                <c:pt idx="499">
                  <c:v>41</c:v>
                </c:pt>
                <c:pt idx="500">
                  <c:v>66</c:v>
                </c:pt>
                <c:pt idx="501">
                  <c:v>55</c:v>
                </c:pt>
                <c:pt idx="502">
                  <c:v>56</c:v>
                </c:pt>
                <c:pt idx="503">
                  <c:v>55</c:v>
                </c:pt>
                <c:pt idx="504">
                  <c:v>57</c:v>
                </c:pt>
                <c:pt idx="505">
                  <c:v>51</c:v>
                </c:pt>
                <c:pt idx="506">
                  <c:v>52</c:v>
                </c:pt>
                <c:pt idx="507">
                  <c:v>51</c:v>
                </c:pt>
                <c:pt idx="508">
                  <c:v>32</c:v>
                </c:pt>
                <c:pt idx="509">
                  <c:v>58</c:v>
                </c:pt>
                <c:pt idx="510">
                  <c:v>58</c:v>
                </c:pt>
                <c:pt idx="511">
                  <c:v>77</c:v>
                </c:pt>
                <c:pt idx="512">
                  <c:v>38</c:v>
                </c:pt>
                <c:pt idx="513">
                  <c:v>53</c:v>
                </c:pt>
                <c:pt idx="514">
                  <c:v>37</c:v>
                </c:pt>
                <c:pt idx="515">
                  <c:v>26</c:v>
                </c:pt>
                <c:pt idx="516">
                  <c:v>35</c:v>
                </c:pt>
                <c:pt idx="517">
                  <c:v>34</c:v>
                </c:pt>
                <c:pt idx="518">
                  <c:v>42</c:v>
                </c:pt>
                <c:pt idx="519">
                  <c:v>72</c:v>
                </c:pt>
                <c:pt idx="520">
                  <c:v>37</c:v>
                </c:pt>
                <c:pt idx="521">
                  <c:v>14</c:v>
                </c:pt>
                <c:pt idx="522">
                  <c:v>14</c:v>
                </c:pt>
                <c:pt idx="523">
                  <c:v>30</c:v>
                </c:pt>
                <c:pt idx="524">
                  <c:v>61</c:v>
                </c:pt>
                <c:pt idx="525">
                  <c:v>50</c:v>
                </c:pt>
                <c:pt idx="526">
                  <c:v>56</c:v>
                </c:pt>
                <c:pt idx="527">
                  <c:v>29</c:v>
                </c:pt>
                <c:pt idx="528">
                  <c:v>20</c:v>
                </c:pt>
                <c:pt idx="529">
                  <c:v>26</c:v>
                </c:pt>
                <c:pt idx="530">
                  <c:v>35</c:v>
                </c:pt>
                <c:pt idx="531">
                  <c:v>24</c:v>
                </c:pt>
                <c:pt idx="532">
                  <c:v>18</c:v>
                </c:pt>
                <c:pt idx="533">
                  <c:v>7</c:v>
                </c:pt>
                <c:pt idx="534">
                  <c:v>11</c:v>
                </c:pt>
                <c:pt idx="535">
                  <c:v>13</c:v>
                </c:pt>
                <c:pt idx="536">
                  <c:v>16</c:v>
                </c:pt>
                <c:pt idx="537">
                  <c:v>7</c:v>
                </c:pt>
                <c:pt idx="538">
                  <c:v>14</c:v>
                </c:pt>
                <c:pt idx="539">
                  <c:v>9</c:v>
                </c:pt>
                <c:pt idx="540">
                  <c:v>23</c:v>
                </c:pt>
                <c:pt idx="541">
                  <c:v>24</c:v>
                </c:pt>
                <c:pt idx="542">
                  <c:v>15</c:v>
                </c:pt>
                <c:pt idx="543">
                  <c:v>21</c:v>
                </c:pt>
                <c:pt idx="544">
                  <c:v>26</c:v>
                </c:pt>
                <c:pt idx="545">
                  <c:v>19</c:v>
                </c:pt>
                <c:pt idx="546">
                  <c:v>29</c:v>
                </c:pt>
                <c:pt idx="547">
                  <c:v>21</c:v>
                </c:pt>
                <c:pt idx="548">
                  <c:v>10</c:v>
                </c:pt>
                <c:pt idx="549">
                  <c:v>16</c:v>
                </c:pt>
                <c:pt idx="550">
                  <c:v>17</c:v>
                </c:pt>
                <c:pt idx="551">
                  <c:v>15</c:v>
                </c:pt>
                <c:pt idx="552">
                  <c:v>8</c:v>
                </c:pt>
                <c:pt idx="553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FD-BA4B-8AE5-6B879AD7AEAA}"/>
            </c:ext>
          </c:extLst>
        </c:ser>
        <c:ser>
          <c:idx val="1"/>
          <c:order val="1"/>
          <c:tx>
            <c:strRef>
              <c:f>'Bins 2010-20'!$D$3</c:f>
              <c:strCache>
                <c:ptCount val="1"/>
                <c:pt idx="0">
                  <c:v>Other Int'l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'Bins 2010-20'!$A$5:$A$558</c:f>
              <c:numCache>
                <c:formatCode>m/d/yy</c:formatCode>
                <c:ptCount val="554"/>
                <c:pt idx="0">
                  <c:v>40182</c:v>
                </c:pt>
                <c:pt idx="1">
                  <c:v>40189</c:v>
                </c:pt>
                <c:pt idx="2">
                  <c:v>40196</c:v>
                </c:pt>
                <c:pt idx="3">
                  <c:v>40203</c:v>
                </c:pt>
                <c:pt idx="4">
                  <c:v>40210</c:v>
                </c:pt>
                <c:pt idx="5">
                  <c:v>40217</c:v>
                </c:pt>
                <c:pt idx="6">
                  <c:v>40224</c:v>
                </c:pt>
                <c:pt idx="7">
                  <c:v>40231</c:v>
                </c:pt>
                <c:pt idx="8">
                  <c:v>40238</c:v>
                </c:pt>
                <c:pt idx="9">
                  <c:v>40245</c:v>
                </c:pt>
                <c:pt idx="10">
                  <c:v>40252</c:v>
                </c:pt>
                <c:pt idx="11">
                  <c:v>40259</c:v>
                </c:pt>
                <c:pt idx="12">
                  <c:v>40266</c:v>
                </c:pt>
                <c:pt idx="13">
                  <c:v>40273</c:v>
                </c:pt>
                <c:pt idx="14">
                  <c:v>40280</c:v>
                </c:pt>
                <c:pt idx="15">
                  <c:v>40287</c:v>
                </c:pt>
                <c:pt idx="16">
                  <c:v>40294</c:v>
                </c:pt>
                <c:pt idx="17">
                  <c:v>40301</c:v>
                </c:pt>
                <c:pt idx="18">
                  <c:v>40308</c:v>
                </c:pt>
                <c:pt idx="19">
                  <c:v>40315</c:v>
                </c:pt>
                <c:pt idx="20">
                  <c:v>40322</c:v>
                </c:pt>
                <c:pt idx="21">
                  <c:v>40329</c:v>
                </c:pt>
                <c:pt idx="22">
                  <c:v>40336</c:v>
                </c:pt>
                <c:pt idx="23">
                  <c:v>40343</c:v>
                </c:pt>
                <c:pt idx="24">
                  <c:v>40350</c:v>
                </c:pt>
                <c:pt idx="25">
                  <c:v>40357</c:v>
                </c:pt>
                <c:pt idx="26">
                  <c:v>40364</c:v>
                </c:pt>
                <c:pt idx="27">
                  <c:v>40371</c:v>
                </c:pt>
                <c:pt idx="28">
                  <c:v>40378</c:v>
                </c:pt>
                <c:pt idx="29">
                  <c:v>40385</c:v>
                </c:pt>
                <c:pt idx="30">
                  <c:v>40392</c:v>
                </c:pt>
                <c:pt idx="31">
                  <c:v>40399</c:v>
                </c:pt>
                <c:pt idx="32">
                  <c:v>40406</c:v>
                </c:pt>
                <c:pt idx="33">
                  <c:v>40413</c:v>
                </c:pt>
                <c:pt idx="34">
                  <c:v>40420</c:v>
                </c:pt>
                <c:pt idx="35">
                  <c:v>40427</c:v>
                </c:pt>
                <c:pt idx="36">
                  <c:v>40434</c:v>
                </c:pt>
                <c:pt idx="37">
                  <c:v>40441</c:v>
                </c:pt>
                <c:pt idx="38">
                  <c:v>40448</c:v>
                </c:pt>
                <c:pt idx="39">
                  <c:v>40455</c:v>
                </c:pt>
                <c:pt idx="40">
                  <c:v>40462</c:v>
                </c:pt>
                <c:pt idx="41">
                  <c:v>40469</c:v>
                </c:pt>
                <c:pt idx="42">
                  <c:v>40476</c:v>
                </c:pt>
                <c:pt idx="43">
                  <c:v>40483</c:v>
                </c:pt>
                <c:pt idx="44">
                  <c:v>40490</c:v>
                </c:pt>
                <c:pt idx="45">
                  <c:v>40497</c:v>
                </c:pt>
                <c:pt idx="46">
                  <c:v>40504</c:v>
                </c:pt>
                <c:pt idx="47">
                  <c:v>40511</c:v>
                </c:pt>
                <c:pt idx="48">
                  <c:v>40518</c:v>
                </c:pt>
                <c:pt idx="49">
                  <c:v>40525</c:v>
                </c:pt>
                <c:pt idx="50">
                  <c:v>40532</c:v>
                </c:pt>
                <c:pt idx="51">
                  <c:v>40539</c:v>
                </c:pt>
                <c:pt idx="52">
                  <c:v>40546</c:v>
                </c:pt>
                <c:pt idx="53">
                  <c:v>40553</c:v>
                </c:pt>
                <c:pt idx="54">
                  <c:v>40560</c:v>
                </c:pt>
                <c:pt idx="55">
                  <c:v>40567</c:v>
                </c:pt>
                <c:pt idx="56">
                  <c:v>40574</c:v>
                </c:pt>
                <c:pt idx="57">
                  <c:v>40581</c:v>
                </c:pt>
                <c:pt idx="58">
                  <c:v>40588</c:v>
                </c:pt>
                <c:pt idx="59">
                  <c:v>40595</c:v>
                </c:pt>
                <c:pt idx="60">
                  <c:v>40602</c:v>
                </c:pt>
                <c:pt idx="61">
                  <c:v>40609</c:v>
                </c:pt>
                <c:pt idx="62">
                  <c:v>40616</c:v>
                </c:pt>
                <c:pt idx="63">
                  <c:v>40623</c:v>
                </c:pt>
                <c:pt idx="64">
                  <c:v>40630</c:v>
                </c:pt>
                <c:pt idx="65">
                  <c:v>40637</c:v>
                </c:pt>
                <c:pt idx="66">
                  <c:v>40644</c:v>
                </c:pt>
                <c:pt idx="67">
                  <c:v>40651</c:v>
                </c:pt>
                <c:pt idx="68">
                  <c:v>40658</c:v>
                </c:pt>
                <c:pt idx="69">
                  <c:v>40665</c:v>
                </c:pt>
                <c:pt idx="70">
                  <c:v>40672</c:v>
                </c:pt>
                <c:pt idx="71">
                  <c:v>40679</c:v>
                </c:pt>
                <c:pt idx="72">
                  <c:v>40686</c:v>
                </c:pt>
                <c:pt idx="73">
                  <c:v>40693</c:v>
                </c:pt>
                <c:pt idx="74">
                  <c:v>40700</c:v>
                </c:pt>
                <c:pt idx="75">
                  <c:v>40707</c:v>
                </c:pt>
                <c:pt idx="76">
                  <c:v>40714</c:v>
                </c:pt>
                <c:pt idx="77">
                  <c:v>40721</c:v>
                </c:pt>
                <c:pt idx="78">
                  <c:v>40728</c:v>
                </c:pt>
                <c:pt idx="79">
                  <c:v>40735</c:v>
                </c:pt>
                <c:pt idx="80">
                  <c:v>40742</c:v>
                </c:pt>
                <c:pt idx="81">
                  <c:v>40749</c:v>
                </c:pt>
                <c:pt idx="82">
                  <c:v>40756</c:v>
                </c:pt>
                <c:pt idx="83">
                  <c:v>40763</c:v>
                </c:pt>
                <c:pt idx="84">
                  <c:v>40770</c:v>
                </c:pt>
                <c:pt idx="85">
                  <c:v>40777</c:v>
                </c:pt>
                <c:pt idx="86">
                  <c:v>40784</c:v>
                </c:pt>
                <c:pt idx="87">
                  <c:v>40791</c:v>
                </c:pt>
                <c:pt idx="88">
                  <c:v>40798</c:v>
                </c:pt>
                <c:pt idx="89">
                  <c:v>40805</c:v>
                </c:pt>
                <c:pt idx="90">
                  <c:v>40812</c:v>
                </c:pt>
                <c:pt idx="91">
                  <c:v>40819</c:v>
                </c:pt>
                <c:pt idx="92">
                  <c:v>40826</c:v>
                </c:pt>
                <c:pt idx="93">
                  <c:v>40833</c:v>
                </c:pt>
                <c:pt idx="94">
                  <c:v>40840</c:v>
                </c:pt>
                <c:pt idx="95">
                  <c:v>40847</c:v>
                </c:pt>
                <c:pt idx="96">
                  <c:v>40854</c:v>
                </c:pt>
                <c:pt idx="97">
                  <c:v>40861</c:v>
                </c:pt>
                <c:pt idx="98">
                  <c:v>40868</c:v>
                </c:pt>
                <c:pt idx="99">
                  <c:v>40875</c:v>
                </c:pt>
                <c:pt idx="100">
                  <c:v>40882</c:v>
                </c:pt>
                <c:pt idx="101">
                  <c:v>40889</c:v>
                </c:pt>
                <c:pt idx="102">
                  <c:v>40896</c:v>
                </c:pt>
                <c:pt idx="103">
                  <c:v>40903</c:v>
                </c:pt>
                <c:pt idx="104">
                  <c:v>40910</c:v>
                </c:pt>
                <c:pt idx="105">
                  <c:v>40917</c:v>
                </c:pt>
                <c:pt idx="106">
                  <c:v>40924</c:v>
                </c:pt>
                <c:pt idx="107">
                  <c:v>40931</c:v>
                </c:pt>
                <c:pt idx="108">
                  <c:v>40938</c:v>
                </c:pt>
                <c:pt idx="109">
                  <c:v>40945</c:v>
                </c:pt>
                <c:pt idx="110">
                  <c:v>40952</c:v>
                </c:pt>
                <c:pt idx="111">
                  <c:v>40959</c:v>
                </c:pt>
                <c:pt idx="112">
                  <c:v>40966</c:v>
                </c:pt>
                <c:pt idx="113">
                  <c:v>40973</c:v>
                </c:pt>
                <c:pt idx="114">
                  <c:v>40980</c:v>
                </c:pt>
                <c:pt idx="115">
                  <c:v>40987</c:v>
                </c:pt>
                <c:pt idx="116">
                  <c:v>40994</c:v>
                </c:pt>
                <c:pt idx="117">
                  <c:v>41001</c:v>
                </c:pt>
                <c:pt idx="118">
                  <c:v>41008</c:v>
                </c:pt>
                <c:pt idx="119">
                  <c:v>41015</c:v>
                </c:pt>
                <c:pt idx="120">
                  <c:v>41022</c:v>
                </c:pt>
                <c:pt idx="121">
                  <c:v>41029</c:v>
                </c:pt>
                <c:pt idx="122">
                  <c:v>41036</c:v>
                </c:pt>
                <c:pt idx="123">
                  <c:v>41043</c:v>
                </c:pt>
                <c:pt idx="124">
                  <c:v>41050</c:v>
                </c:pt>
                <c:pt idx="125">
                  <c:v>41057</c:v>
                </c:pt>
                <c:pt idx="126">
                  <c:v>41064</c:v>
                </c:pt>
                <c:pt idx="127">
                  <c:v>41071</c:v>
                </c:pt>
                <c:pt idx="128">
                  <c:v>41078</c:v>
                </c:pt>
                <c:pt idx="129">
                  <c:v>41085</c:v>
                </c:pt>
                <c:pt idx="130">
                  <c:v>41092</c:v>
                </c:pt>
                <c:pt idx="131">
                  <c:v>41099</c:v>
                </c:pt>
                <c:pt idx="132">
                  <c:v>41106</c:v>
                </c:pt>
                <c:pt idx="133">
                  <c:v>41113</c:v>
                </c:pt>
                <c:pt idx="134">
                  <c:v>41120</c:v>
                </c:pt>
                <c:pt idx="135">
                  <c:v>41127</c:v>
                </c:pt>
                <c:pt idx="136">
                  <c:v>41134</c:v>
                </c:pt>
                <c:pt idx="137">
                  <c:v>41141</c:v>
                </c:pt>
                <c:pt idx="138">
                  <c:v>41148</c:v>
                </c:pt>
                <c:pt idx="139">
                  <c:v>41155</c:v>
                </c:pt>
                <c:pt idx="140">
                  <c:v>41162</c:v>
                </c:pt>
                <c:pt idx="141">
                  <c:v>41169</c:v>
                </c:pt>
                <c:pt idx="142">
                  <c:v>41176</c:v>
                </c:pt>
                <c:pt idx="143">
                  <c:v>41183</c:v>
                </c:pt>
                <c:pt idx="144">
                  <c:v>41190</c:v>
                </c:pt>
                <c:pt idx="145">
                  <c:v>41197</c:v>
                </c:pt>
                <c:pt idx="146">
                  <c:v>41204</c:v>
                </c:pt>
                <c:pt idx="147">
                  <c:v>41211</c:v>
                </c:pt>
                <c:pt idx="148">
                  <c:v>41218</c:v>
                </c:pt>
                <c:pt idx="149">
                  <c:v>41225</c:v>
                </c:pt>
                <c:pt idx="150">
                  <c:v>41232</c:v>
                </c:pt>
                <c:pt idx="151">
                  <c:v>41239</c:v>
                </c:pt>
                <c:pt idx="152">
                  <c:v>41246</c:v>
                </c:pt>
                <c:pt idx="153">
                  <c:v>41253</c:v>
                </c:pt>
                <c:pt idx="154">
                  <c:v>41260</c:v>
                </c:pt>
                <c:pt idx="155">
                  <c:v>41267</c:v>
                </c:pt>
                <c:pt idx="156">
                  <c:v>41274</c:v>
                </c:pt>
                <c:pt idx="157">
                  <c:v>41281</c:v>
                </c:pt>
                <c:pt idx="158">
                  <c:v>41288</c:v>
                </c:pt>
                <c:pt idx="159">
                  <c:v>41295</c:v>
                </c:pt>
                <c:pt idx="160">
                  <c:v>41302</c:v>
                </c:pt>
                <c:pt idx="161">
                  <c:v>41309</c:v>
                </c:pt>
                <c:pt idx="162">
                  <c:v>41316</c:v>
                </c:pt>
                <c:pt idx="163">
                  <c:v>41323</c:v>
                </c:pt>
                <c:pt idx="164">
                  <c:v>41330</c:v>
                </c:pt>
                <c:pt idx="165">
                  <c:v>41337</c:v>
                </c:pt>
                <c:pt idx="166">
                  <c:v>41344</c:v>
                </c:pt>
                <c:pt idx="167">
                  <c:v>41351</c:v>
                </c:pt>
                <c:pt idx="168">
                  <c:v>41358</c:v>
                </c:pt>
                <c:pt idx="169">
                  <c:v>41365</c:v>
                </c:pt>
                <c:pt idx="170">
                  <c:v>41372</c:v>
                </c:pt>
                <c:pt idx="171">
                  <c:v>41379</c:v>
                </c:pt>
                <c:pt idx="172">
                  <c:v>41386</c:v>
                </c:pt>
                <c:pt idx="173">
                  <c:v>41393</c:v>
                </c:pt>
                <c:pt idx="174">
                  <c:v>41400</c:v>
                </c:pt>
                <c:pt idx="175">
                  <c:v>41407</c:v>
                </c:pt>
                <c:pt idx="176">
                  <c:v>41414</c:v>
                </c:pt>
                <c:pt idx="177">
                  <c:v>41421</c:v>
                </c:pt>
                <c:pt idx="178">
                  <c:v>41428</c:v>
                </c:pt>
                <c:pt idx="179">
                  <c:v>41435</c:v>
                </c:pt>
                <c:pt idx="180">
                  <c:v>41442</c:v>
                </c:pt>
                <c:pt idx="181">
                  <c:v>41449</c:v>
                </c:pt>
                <c:pt idx="182">
                  <c:v>41456</c:v>
                </c:pt>
                <c:pt idx="183">
                  <c:v>41463</c:v>
                </c:pt>
                <c:pt idx="184">
                  <c:v>41470</c:v>
                </c:pt>
                <c:pt idx="185">
                  <c:v>41477</c:v>
                </c:pt>
                <c:pt idx="186">
                  <c:v>41484</c:v>
                </c:pt>
                <c:pt idx="187">
                  <c:v>41491</c:v>
                </c:pt>
                <c:pt idx="188">
                  <c:v>41498</c:v>
                </c:pt>
                <c:pt idx="189">
                  <c:v>41505</c:v>
                </c:pt>
                <c:pt idx="190">
                  <c:v>41512</c:v>
                </c:pt>
                <c:pt idx="191">
                  <c:v>41519</c:v>
                </c:pt>
                <c:pt idx="192">
                  <c:v>41526</c:v>
                </c:pt>
                <c:pt idx="193">
                  <c:v>41533</c:v>
                </c:pt>
                <c:pt idx="194">
                  <c:v>41540</c:v>
                </c:pt>
                <c:pt idx="195">
                  <c:v>41547</c:v>
                </c:pt>
                <c:pt idx="196">
                  <c:v>41554</c:v>
                </c:pt>
                <c:pt idx="197">
                  <c:v>41561</c:v>
                </c:pt>
                <c:pt idx="198">
                  <c:v>41568</c:v>
                </c:pt>
                <c:pt idx="199">
                  <c:v>41575</c:v>
                </c:pt>
                <c:pt idx="200">
                  <c:v>41582</c:v>
                </c:pt>
                <c:pt idx="201">
                  <c:v>41589</c:v>
                </c:pt>
                <c:pt idx="202">
                  <c:v>41596</c:v>
                </c:pt>
                <c:pt idx="203">
                  <c:v>41603</c:v>
                </c:pt>
                <c:pt idx="204">
                  <c:v>41610</c:v>
                </c:pt>
                <c:pt idx="205">
                  <c:v>41617</c:v>
                </c:pt>
                <c:pt idx="206">
                  <c:v>41624</c:v>
                </c:pt>
                <c:pt idx="207">
                  <c:v>41631</c:v>
                </c:pt>
                <c:pt idx="208">
                  <c:v>41638</c:v>
                </c:pt>
                <c:pt idx="209">
                  <c:v>41645</c:v>
                </c:pt>
                <c:pt idx="210">
                  <c:v>41652</c:v>
                </c:pt>
                <c:pt idx="211">
                  <c:v>41659</c:v>
                </c:pt>
                <c:pt idx="212">
                  <c:v>41666</c:v>
                </c:pt>
                <c:pt idx="213">
                  <c:v>41673</c:v>
                </c:pt>
                <c:pt idx="214">
                  <c:v>41680</c:v>
                </c:pt>
                <c:pt idx="215">
                  <c:v>41687</c:v>
                </c:pt>
                <c:pt idx="216">
                  <c:v>41694</c:v>
                </c:pt>
                <c:pt idx="217">
                  <c:v>41701</c:v>
                </c:pt>
                <c:pt idx="218">
                  <c:v>41708</c:v>
                </c:pt>
                <c:pt idx="219">
                  <c:v>41715</c:v>
                </c:pt>
                <c:pt idx="220">
                  <c:v>41722</c:v>
                </c:pt>
                <c:pt idx="221">
                  <c:v>41729</c:v>
                </c:pt>
                <c:pt idx="222">
                  <c:v>41736</c:v>
                </c:pt>
                <c:pt idx="223">
                  <c:v>41743</c:v>
                </c:pt>
                <c:pt idx="224">
                  <c:v>41750</c:v>
                </c:pt>
                <c:pt idx="225">
                  <c:v>41757</c:v>
                </c:pt>
                <c:pt idx="226">
                  <c:v>41764</c:v>
                </c:pt>
                <c:pt idx="227">
                  <c:v>41771</c:v>
                </c:pt>
                <c:pt idx="228">
                  <c:v>41778</c:v>
                </c:pt>
                <c:pt idx="229">
                  <c:v>41785</c:v>
                </c:pt>
                <c:pt idx="230">
                  <c:v>41792</c:v>
                </c:pt>
                <c:pt idx="231">
                  <c:v>41799</c:v>
                </c:pt>
                <c:pt idx="232">
                  <c:v>41806</c:v>
                </c:pt>
                <c:pt idx="233">
                  <c:v>41813</c:v>
                </c:pt>
                <c:pt idx="234">
                  <c:v>41820</c:v>
                </c:pt>
                <c:pt idx="235">
                  <c:v>41827</c:v>
                </c:pt>
                <c:pt idx="236">
                  <c:v>41834</c:v>
                </c:pt>
                <c:pt idx="237">
                  <c:v>41841</c:v>
                </c:pt>
                <c:pt idx="238">
                  <c:v>41848</c:v>
                </c:pt>
                <c:pt idx="239">
                  <c:v>41855</c:v>
                </c:pt>
                <c:pt idx="240">
                  <c:v>41862</c:v>
                </c:pt>
                <c:pt idx="241">
                  <c:v>41869</c:v>
                </c:pt>
                <c:pt idx="242">
                  <c:v>41876</c:v>
                </c:pt>
                <c:pt idx="243">
                  <c:v>41883</c:v>
                </c:pt>
                <c:pt idx="244">
                  <c:v>41890</c:v>
                </c:pt>
                <c:pt idx="245">
                  <c:v>41897</c:v>
                </c:pt>
                <c:pt idx="246">
                  <c:v>41904</c:v>
                </c:pt>
                <c:pt idx="247">
                  <c:v>41911</c:v>
                </c:pt>
                <c:pt idx="248">
                  <c:v>41918</c:v>
                </c:pt>
                <c:pt idx="249">
                  <c:v>41925</c:v>
                </c:pt>
                <c:pt idx="250">
                  <c:v>41932</c:v>
                </c:pt>
                <c:pt idx="251">
                  <c:v>41939</c:v>
                </c:pt>
                <c:pt idx="252">
                  <c:v>41946</c:v>
                </c:pt>
                <c:pt idx="253">
                  <c:v>41953</c:v>
                </c:pt>
                <c:pt idx="254">
                  <c:v>41960</c:v>
                </c:pt>
                <c:pt idx="255">
                  <c:v>41967</c:v>
                </c:pt>
                <c:pt idx="256">
                  <c:v>41974</c:v>
                </c:pt>
                <c:pt idx="257">
                  <c:v>41981</c:v>
                </c:pt>
                <c:pt idx="258">
                  <c:v>41988</c:v>
                </c:pt>
                <c:pt idx="259">
                  <c:v>41995</c:v>
                </c:pt>
                <c:pt idx="260">
                  <c:v>42002</c:v>
                </c:pt>
                <c:pt idx="261">
                  <c:v>42009</c:v>
                </c:pt>
                <c:pt idx="262">
                  <c:v>42016</c:v>
                </c:pt>
                <c:pt idx="263">
                  <c:v>42023</c:v>
                </c:pt>
                <c:pt idx="264">
                  <c:v>42030</c:v>
                </c:pt>
                <c:pt idx="265">
                  <c:v>42037</c:v>
                </c:pt>
                <c:pt idx="266">
                  <c:v>42044</c:v>
                </c:pt>
                <c:pt idx="267">
                  <c:v>42051</c:v>
                </c:pt>
                <c:pt idx="268">
                  <c:v>42058</c:v>
                </c:pt>
                <c:pt idx="269">
                  <c:v>42065</c:v>
                </c:pt>
                <c:pt idx="270">
                  <c:v>42072</c:v>
                </c:pt>
                <c:pt idx="271">
                  <c:v>42079</c:v>
                </c:pt>
                <c:pt idx="272">
                  <c:v>42086</c:v>
                </c:pt>
                <c:pt idx="273">
                  <c:v>42093</c:v>
                </c:pt>
                <c:pt idx="274">
                  <c:v>42100</c:v>
                </c:pt>
                <c:pt idx="275">
                  <c:v>42107</c:v>
                </c:pt>
                <c:pt idx="276">
                  <c:v>42114</c:v>
                </c:pt>
                <c:pt idx="277">
                  <c:v>42121</c:v>
                </c:pt>
                <c:pt idx="278">
                  <c:v>42128</c:v>
                </c:pt>
                <c:pt idx="279">
                  <c:v>42135</c:v>
                </c:pt>
                <c:pt idx="280">
                  <c:v>42142</c:v>
                </c:pt>
                <c:pt idx="281">
                  <c:v>42149</c:v>
                </c:pt>
                <c:pt idx="282">
                  <c:v>42156</c:v>
                </c:pt>
                <c:pt idx="283">
                  <c:v>42163</c:v>
                </c:pt>
                <c:pt idx="284">
                  <c:v>42170</c:v>
                </c:pt>
                <c:pt idx="285">
                  <c:v>42177</c:v>
                </c:pt>
                <c:pt idx="286">
                  <c:v>42184</c:v>
                </c:pt>
                <c:pt idx="287">
                  <c:v>42191</c:v>
                </c:pt>
                <c:pt idx="288">
                  <c:v>42198</c:v>
                </c:pt>
                <c:pt idx="289">
                  <c:v>42205</c:v>
                </c:pt>
                <c:pt idx="290">
                  <c:v>42212</c:v>
                </c:pt>
                <c:pt idx="291">
                  <c:v>42219</c:v>
                </c:pt>
                <c:pt idx="292">
                  <c:v>42226</c:v>
                </c:pt>
                <c:pt idx="293">
                  <c:v>42233</c:v>
                </c:pt>
                <c:pt idx="294">
                  <c:v>42240</c:v>
                </c:pt>
                <c:pt idx="295">
                  <c:v>42247</c:v>
                </c:pt>
                <c:pt idx="296">
                  <c:v>42254</c:v>
                </c:pt>
                <c:pt idx="297">
                  <c:v>42261</c:v>
                </c:pt>
                <c:pt idx="298">
                  <c:v>42268</c:v>
                </c:pt>
                <c:pt idx="299">
                  <c:v>42275</c:v>
                </c:pt>
                <c:pt idx="300">
                  <c:v>42282</c:v>
                </c:pt>
                <c:pt idx="301">
                  <c:v>42289</c:v>
                </c:pt>
                <c:pt idx="302">
                  <c:v>42296</c:v>
                </c:pt>
                <c:pt idx="303">
                  <c:v>42303</c:v>
                </c:pt>
                <c:pt idx="304">
                  <c:v>42310</c:v>
                </c:pt>
                <c:pt idx="305">
                  <c:v>42317</c:v>
                </c:pt>
                <c:pt idx="306">
                  <c:v>42324</c:v>
                </c:pt>
                <c:pt idx="307">
                  <c:v>42331</c:v>
                </c:pt>
                <c:pt idx="308">
                  <c:v>42338</c:v>
                </c:pt>
                <c:pt idx="309">
                  <c:v>42345</c:v>
                </c:pt>
                <c:pt idx="310">
                  <c:v>42352</c:v>
                </c:pt>
                <c:pt idx="311">
                  <c:v>42359</c:v>
                </c:pt>
                <c:pt idx="312">
                  <c:v>42366</c:v>
                </c:pt>
                <c:pt idx="313">
                  <c:v>42373</c:v>
                </c:pt>
                <c:pt idx="314">
                  <c:v>42380</c:v>
                </c:pt>
                <c:pt idx="315">
                  <c:v>42387</c:v>
                </c:pt>
                <c:pt idx="316">
                  <c:v>42394</c:v>
                </c:pt>
                <c:pt idx="317">
                  <c:v>42401</c:v>
                </c:pt>
                <c:pt idx="318">
                  <c:v>42408</c:v>
                </c:pt>
                <c:pt idx="319">
                  <c:v>42415</c:v>
                </c:pt>
                <c:pt idx="320">
                  <c:v>42422</c:v>
                </c:pt>
                <c:pt idx="321">
                  <c:v>42429</c:v>
                </c:pt>
                <c:pt idx="322">
                  <c:v>42436</c:v>
                </c:pt>
                <c:pt idx="323">
                  <c:v>42443</c:v>
                </c:pt>
                <c:pt idx="324">
                  <c:v>42450</c:v>
                </c:pt>
                <c:pt idx="325">
                  <c:v>42457</c:v>
                </c:pt>
                <c:pt idx="326">
                  <c:v>42464</c:v>
                </c:pt>
                <c:pt idx="327">
                  <c:v>42471</c:v>
                </c:pt>
                <c:pt idx="328">
                  <c:v>42478</c:v>
                </c:pt>
                <c:pt idx="329">
                  <c:v>42485</c:v>
                </c:pt>
                <c:pt idx="330">
                  <c:v>42492</c:v>
                </c:pt>
                <c:pt idx="331">
                  <c:v>42499</c:v>
                </c:pt>
                <c:pt idx="332">
                  <c:v>42506</c:v>
                </c:pt>
                <c:pt idx="333">
                  <c:v>42513</c:v>
                </c:pt>
                <c:pt idx="334">
                  <c:v>42520</c:v>
                </c:pt>
                <c:pt idx="335">
                  <c:v>42527</c:v>
                </c:pt>
                <c:pt idx="336">
                  <c:v>42534</c:v>
                </c:pt>
                <c:pt idx="337">
                  <c:v>42541</c:v>
                </c:pt>
                <c:pt idx="338">
                  <c:v>42548</c:v>
                </c:pt>
                <c:pt idx="339">
                  <c:v>42555</c:v>
                </c:pt>
                <c:pt idx="340">
                  <c:v>42562</c:v>
                </c:pt>
                <c:pt idx="341">
                  <c:v>42569</c:v>
                </c:pt>
                <c:pt idx="342">
                  <c:v>42576</c:v>
                </c:pt>
                <c:pt idx="343">
                  <c:v>42583</c:v>
                </c:pt>
                <c:pt idx="344">
                  <c:v>42590</c:v>
                </c:pt>
                <c:pt idx="345">
                  <c:v>42597</c:v>
                </c:pt>
                <c:pt idx="346">
                  <c:v>42604</c:v>
                </c:pt>
                <c:pt idx="347">
                  <c:v>42611</c:v>
                </c:pt>
                <c:pt idx="348">
                  <c:v>42618</c:v>
                </c:pt>
                <c:pt idx="349">
                  <c:v>42625</c:v>
                </c:pt>
                <c:pt idx="350">
                  <c:v>42632</c:v>
                </c:pt>
                <c:pt idx="351">
                  <c:v>42639</c:v>
                </c:pt>
                <c:pt idx="352">
                  <c:v>42646</c:v>
                </c:pt>
                <c:pt idx="353">
                  <c:v>42653</c:v>
                </c:pt>
                <c:pt idx="354">
                  <c:v>42660</c:v>
                </c:pt>
                <c:pt idx="355">
                  <c:v>42667</c:v>
                </c:pt>
                <c:pt idx="356">
                  <c:v>42674</c:v>
                </c:pt>
                <c:pt idx="357">
                  <c:v>42681</c:v>
                </c:pt>
                <c:pt idx="358">
                  <c:v>42688</c:v>
                </c:pt>
                <c:pt idx="359">
                  <c:v>42695</c:v>
                </c:pt>
                <c:pt idx="360">
                  <c:v>42702</c:v>
                </c:pt>
                <c:pt idx="361">
                  <c:v>42709</c:v>
                </c:pt>
                <c:pt idx="362">
                  <c:v>42716</c:v>
                </c:pt>
                <c:pt idx="363">
                  <c:v>42723</c:v>
                </c:pt>
                <c:pt idx="364">
                  <c:v>42730</c:v>
                </c:pt>
                <c:pt idx="365">
                  <c:v>42737</c:v>
                </c:pt>
                <c:pt idx="366">
                  <c:v>42744</c:v>
                </c:pt>
                <c:pt idx="367">
                  <c:v>42751</c:v>
                </c:pt>
                <c:pt idx="368">
                  <c:v>42758</c:v>
                </c:pt>
                <c:pt idx="369">
                  <c:v>42765</c:v>
                </c:pt>
                <c:pt idx="370">
                  <c:v>42772</c:v>
                </c:pt>
                <c:pt idx="371">
                  <c:v>42779</c:v>
                </c:pt>
                <c:pt idx="372">
                  <c:v>42786</c:v>
                </c:pt>
                <c:pt idx="373">
                  <c:v>42793</c:v>
                </c:pt>
                <c:pt idx="374">
                  <c:v>42800</c:v>
                </c:pt>
                <c:pt idx="375">
                  <c:v>42807</c:v>
                </c:pt>
                <c:pt idx="376">
                  <c:v>42814</c:v>
                </c:pt>
                <c:pt idx="377">
                  <c:v>42821</c:v>
                </c:pt>
                <c:pt idx="378">
                  <c:v>42828</c:v>
                </c:pt>
                <c:pt idx="379">
                  <c:v>42835</c:v>
                </c:pt>
                <c:pt idx="380">
                  <c:v>42842</c:v>
                </c:pt>
                <c:pt idx="381">
                  <c:v>42849</c:v>
                </c:pt>
                <c:pt idx="382">
                  <c:v>42856</c:v>
                </c:pt>
                <c:pt idx="383">
                  <c:v>42863</c:v>
                </c:pt>
                <c:pt idx="384">
                  <c:v>42870</c:v>
                </c:pt>
                <c:pt idx="385">
                  <c:v>42877</c:v>
                </c:pt>
                <c:pt idx="386">
                  <c:v>42884</c:v>
                </c:pt>
                <c:pt idx="387">
                  <c:v>42891</c:v>
                </c:pt>
                <c:pt idx="388">
                  <c:v>42898</c:v>
                </c:pt>
                <c:pt idx="389">
                  <c:v>42905</c:v>
                </c:pt>
                <c:pt idx="390">
                  <c:v>42912</c:v>
                </c:pt>
                <c:pt idx="391">
                  <c:v>42919</c:v>
                </c:pt>
                <c:pt idx="392">
                  <c:v>42926</c:v>
                </c:pt>
                <c:pt idx="393">
                  <c:v>42933</c:v>
                </c:pt>
                <c:pt idx="394">
                  <c:v>42940</c:v>
                </c:pt>
                <c:pt idx="395">
                  <c:v>42947</c:v>
                </c:pt>
                <c:pt idx="396">
                  <c:v>42954</c:v>
                </c:pt>
                <c:pt idx="397">
                  <c:v>42961</c:v>
                </c:pt>
                <c:pt idx="398">
                  <c:v>42968</c:v>
                </c:pt>
                <c:pt idx="399">
                  <c:v>42975</c:v>
                </c:pt>
                <c:pt idx="400">
                  <c:v>42982</c:v>
                </c:pt>
                <c:pt idx="401">
                  <c:v>42989</c:v>
                </c:pt>
                <c:pt idx="402">
                  <c:v>42996</c:v>
                </c:pt>
                <c:pt idx="403">
                  <c:v>43003</c:v>
                </c:pt>
                <c:pt idx="404">
                  <c:v>43010</c:v>
                </c:pt>
                <c:pt idx="405">
                  <c:v>43017</c:v>
                </c:pt>
                <c:pt idx="406">
                  <c:v>43024</c:v>
                </c:pt>
                <c:pt idx="407">
                  <c:v>43031</c:v>
                </c:pt>
                <c:pt idx="408">
                  <c:v>43038</c:v>
                </c:pt>
                <c:pt idx="409">
                  <c:v>43045</c:v>
                </c:pt>
                <c:pt idx="410">
                  <c:v>43052</c:v>
                </c:pt>
                <c:pt idx="411">
                  <c:v>43059</c:v>
                </c:pt>
                <c:pt idx="412">
                  <c:v>43066</c:v>
                </c:pt>
                <c:pt idx="413">
                  <c:v>43073</c:v>
                </c:pt>
                <c:pt idx="414">
                  <c:v>43080</c:v>
                </c:pt>
                <c:pt idx="415">
                  <c:v>43087</c:v>
                </c:pt>
                <c:pt idx="416">
                  <c:v>43094</c:v>
                </c:pt>
                <c:pt idx="417">
                  <c:v>43101</c:v>
                </c:pt>
                <c:pt idx="418">
                  <c:v>43108</c:v>
                </c:pt>
                <c:pt idx="419">
                  <c:v>43115</c:v>
                </c:pt>
                <c:pt idx="420">
                  <c:v>43122</c:v>
                </c:pt>
                <c:pt idx="421">
                  <c:v>43129</c:v>
                </c:pt>
                <c:pt idx="422">
                  <c:v>43136</c:v>
                </c:pt>
                <c:pt idx="423">
                  <c:v>43143</c:v>
                </c:pt>
                <c:pt idx="424">
                  <c:v>43150</c:v>
                </c:pt>
                <c:pt idx="425">
                  <c:v>43157</c:v>
                </c:pt>
                <c:pt idx="426">
                  <c:v>43164</c:v>
                </c:pt>
                <c:pt idx="427">
                  <c:v>43171</c:v>
                </c:pt>
                <c:pt idx="428">
                  <c:v>43178</c:v>
                </c:pt>
                <c:pt idx="429">
                  <c:v>43185</c:v>
                </c:pt>
                <c:pt idx="430">
                  <c:v>43192</c:v>
                </c:pt>
                <c:pt idx="431">
                  <c:v>43199</c:v>
                </c:pt>
                <c:pt idx="432">
                  <c:v>43206</c:v>
                </c:pt>
                <c:pt idx="433">
                  <c:v>43213</c:v>
                </c:pt>
                <c:pt idx="434">
                  <c:v>43220</c:v>
                </c:pt>
                <c:pt idx="435">
                  <c:v>43227</c:v>
                </c:pt>
                <c:pt idx="436">
                  <c:v>43234</c:v>
                </c:pt>
                <c:pt idx="437">
                  <c:v>43241</c:v>
                </c:pt>
                <c:pt idx="438">
                  <c:v>43248</c:v>
                </c:pt>
                <c:pt idx="439">
                  <c:v>43255</c:v>
                </c:pt>
                <c:pt idx="440">
                  <c:v>43262</c:v>
                </c:pt>
                <c:pt idx="441">
                  <c:v>43269</c:v>
                </c:pt>
                <c:pt idx="442">
                  <c:v>43276</c:v>
                </c:pt>
                <c:pt idx="443">
                  <c:v>43283</c:v>
                </c:pt>
                <c:pt idx="444">
                  <c:v>43290</c:v>
                </c:pt>
                <c:pt idx="445">
                  <c:v>43297</c:v>
                </c:pt>
                <c:pt idx="446">
                  <c:v>43304</c:v>
                </c:pt>
                <c:pt idx="447">
                  <c:v>43311</c:v>
                </c:pt>
                <c:pt idx="448">
                  <c:v>43318</c:v>
                </c:pt>
                <c:pt idx="449">
                  <c:v>43325</c:v>
                </c:pt>
                <c:pt idx="450">
                  <c:v>43332</c:v>
                </c:pt>
                <c:pt idx="451">
                  <c:v>43339</c:v>
                </c:pt>
                <c:pt idx="452">
                  <c:v>43346</c:v>
                </c:pt>
                <c:pt idx="453">
                  <c:v>43353</c:v>
                </c:pt>
                <c:pt idx="454">
                  <c:v>43360</c:v>
                </c:pt>
                <c:pt idx="455">
                  <c:v>43367</c:v>
                </c:pt>
                <c:pt idx="456">
                  <c:v>43374</c:v>
                </c:pt>
                <c:pt idx="457">
                  <c:v>43381</c:v>
                </c:pt>
                <c:pt idx="458">
                  <c:v>43388</c:v>
                </c:pt>
                <c:pt idx="459">
                  <c:v>43395</c:v>
                </c:pt>
                <c:pt idx="460">
                  <c:v>43402</c:v>
                </c:pt>
                <c:pt idx="461">
                  <c:v>43409</c:v>
                </c:pt>
                <c:pt idx="462">
                  <c:v>43416</c:v>
                </c:pt>
                <c:pt idx="463">
                  <c:v>43423</c:v>
                </c:pt>
                <c:pt idx="464">
                  <c:v>43430</c:v>
                </c:pt>
                <c:pt idx="465">
                  <c:v>43437</c:v>
                </c:pt>
                <c:pt idx="466">
                  <c:v>43444</c:v>
                </c:pt>
                <c:pt idx="467">
                  <c:v>43451</c:v>
                </c:pt>
                <c:pt idx="468">
                  <c:v>43458</c:v>
                </c:pt>
                <c:pt idx="469">
                  <c:v>43465</c:v>
                </c:pt>
                <c:pt idx="470">
                  <c:v>43472</c:v>
                </c:pt>
                <c:pt idx="471">
                  <c:v>43479</c:v>
                </c:pt>
                <c:pt idx="472">
                  <c:v>43486</c:v>
                </c:pt>
                <c:pt idx="473">
                  <c:v>43493</c:v>
                </c:pt>
                <c:pt idx="474">
                  <c:v>43500</c:v>
                </c:pt>
                <c:pt idx="475">
                  <c:v>43507</c:v>
                </c:pt>
                <c:pt idx="476">
                  <c:v>43514</c:v>
                </c:pt>
                <c:pt idx="477">
                  <c:v>43521</c:v>
                </c:pt>
                <c:pt idx="478">
                  <c:v>43528</c:v>
                </c:pt>
                <c:pt idx="479">
                  <c:v>43535</c:v>
                </c:pt>
                <c:pt idx="480">
                  <c:v>43542</c:v>
                </c:pt>
                <c:pt idx="481">
                  <c:v>43549</c:v>
                </c:pt>
                <c:pt idx="482">
                  <c:v>43556</c:v>
                </c:pt>
                <c:pt idx="483">
                  <c:v>43563</c:v>
                </c:pt>
                <c:pt idx="484">
                  <c:v>43570</c:v>
                </c:pt>
                <c:pt idx="485">
                  <c:v>43577</c:v>
                </c:pt>
                <c:pt idx="486">
                  <c:v>43584</c:v>
                </c:pt>
                <c:pt idx="487">
                  <c:v>43591</c:v>
                </c:pt>
                <c:pt idx="488">
                  <c:v>43598</c:v>
                </c:pt>
                <c:pt idx="489">
                  <c:v>43605</c:v>
                </c:pt>
                <c:pt idx="490">
                  <c:v>43612</c:v>
                </c:pt>
                <c:pt idx="491">
                  <c:v>43619</c:v>
                </c:pt>
                <c:pt idx="492">
                  <c:v>43626</c:v>
                </c:pt>
                <c:pt idx="493">
                  <c:v>43633</c:v>
                </c:pt>
                <c:pt idx="494">
                  <c:v>43640</c:v>
                </c:pt>
                <c:pt idx="495">
                  <c:v>43647</c:v>
                </c:pt>
                <c:pt idx="496">
                  <c:v>43654</c:v>
                </c:pt>
                <c:pt idx="497">
                  <c:v>43661</c:v>
                </c:pt>
                <c:pt idx="498">
                  <c:v>43668</c:v>
                </c:pt>
                <c:pt idx="499">
                  <c:v>43675</c:v>
                </c:pt>
                <c:pt idx="500">
                  <c:v>43682</c:v>
                </c:pt>
                <c:pt idx="501">
                  <c:v>43689</c:v>
                </c:pt>
                <c:pt idx="502">
                  <c:v>43696</c:v>
                </c:pt>
                <c:pt idx="503">
                  <c:v>43703</c:v>
                </c:pt>
                <c:pt idx="504">
                  <c:v>43710</c:v>
                </c:pt>
                <c:pt idx="505">
                  <c:v>43717</c:v>
                </c:pt>
                <c:pt idx="506">
                  <c:v>43724</c:v>
                </c:pt>
                <c:pt idx="507">
                  <c:v>43731</c:v>
                </c:pt>
                <c:pt idx="508">
                  <c:v>43738</c:v>
                </c:pt>
                <c:pt idx="509">
                  <c:v>43745</c:v>
                </c:pt>
                <c:pt idx="510">
                  <c:v>43752</c:v>
                </c:pt>
                <c:pt idx="511">
                  <c:v>43759</c:v>
                </c:pt>
                <c:pt idx="512">
                  <c:v>43766</c:v>
                </c:pt>
                <c:pt idx="513">
                  <c:v>43773</c:v>
                </c:pt>
                <c:pt idx="514">
                  <c:v>43780</c:v>
                </c:pt>
                <c:pt idx="515">
                  <c:v>43787</c:v>
                </c:pt>
                <c:pt idx="516">
                  <c:v>43794</c:v>
                </c:pt>
                <c:pt idx="517">
                  <c:v>43801</c:v>
                </c:pt>
                <c:pt idx="518">
                  <c:v>43808</c:v>
                </c:pt>
                <c:pt idx="519">
                  <c:v>43815</c:v>
                </c:pt>
                <c:pt idx="520">
                  <c:v>43822</c:v>
                </c:pt>
                <c:pt idx="521">
                  <c:v>43829</c:v>
                </c:pt>
                <c:pt idx="522">
                  <c:v>43836</c:v>
                </c:pt>
                <c:pt idx="523">
                  <c:v>43843</c:v>
                </c:pt>
                <c:pt idx="524">
                  <c:v>43850</c:v>
                </c:pt>
                <c:pt idx="525">
                  <c:v>43857</c:v>
                </c:pt>
                <c:pt idx="526">
                  <c:v>43864</c:v>
                </c:pt>
                <c:pt idx="527">
                  <c:v>43871</c:v>
                </c:pt>
                <c:pt idx="528">
                  <c:v>43878</c:v>
                </c:pt>
                <c:pt idx="529">
                  <c:v>43885</c:v>
                </c:pt>
                <c:pt idx="530">
                  <c:v>43892</c:v>
                </c:pt>
                <c:pt idx="531">
                  <c:v>43899</c:v>
                </c:pt>
                <c:pt idx="532">
                  <c:v>43906</c:v>
                </c:pt>
                <c:pt idx="533">
                  <c:v>43913</c:v>
                </c:pt>
                <c:pt idx="534">
                  <c:v>43920</c:v>
                </c:pt>
                <c:pt idx="535">
                  <c:v>43927</c:v>
                </c:pt>
                <c:pt idx="536">
                  <c:v>43934</c:v>
                </c:pt>
                <c:pt idx="537">
                  <c:v>43941</c:v>
                </c:pt>
                <c:pt idx="538">
                  <c:v>43948</c:v>
                </c:pt>
                <c:pt idx="539">
                  <c:v>43955</c:v>
                </c:pt>
                <c:pt idx="540">
                  <c:v>43962</c:v>
                </c:pt>
                <c:pt idx="541">
                  <c:v>43969</c:v>
                </c:pt>
                <c:pt idx="542">
                  <c:v>43976</c:v>
                </c:pt>
                <c:pt idx="543">
                  <c:v>43983</c:v>
                </c:pt>
                <c:pt idx="544">
                  <c:v>43990</c:v>
                </c:pt>
                <c:pt idx="545">
                  <c:v>43997</c:v>
                </c:pt>
                <c:pt idx="546">
                  <c:v>44004</c:v>
                </c:pt>
                <c:pt idx="547">
                  <c:v>44011</c:v>
                </c:pt>
                <c:pt idx="548">
                  <c:v>44018</c:v>
                </c:pt>
                <c:pt idx="549">
                  <c:v>44025</c:v>
                </c:pt>
                <c:pt idx="550">
                  <c:v>44032</c:v>
                </c:pt>
                <c:pt idx="551">
                  <c:v>44039</c:v>
                </c:pt>
                <c:pt idx="552">
                  <c:v>44046</c:v>
                </c:pt>
                <c:pt idx="553">
                  <c:v>44053</c:v>
                </c:pt>
              </c:numCache>
            </c:numRef>
          </c:cat>
          <c:val>
            <c:numRef>
              <c:f>'Bins 2010-20'!$D$5:$D$558</c:f>
              <c:numCache>
                <c:formatCode>General</c:formatCode>
                <c:ptCount val="55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</c:v>
                </c:pt>
                <c:pt idx="4">
                  <c:v>12</c:v>
                </c:pt>
                <c:pt idx="5">
                  <c:v>19</c:v>
                </c:pt>
                <c:pt idx="6">
                  <c:v>20</c:v>
                </c:pt>
                <c:pt idx="7">
                  <c:v>19</c:v>
                </c:pt>
                <c:pt idx="8">
                  <c:v>13</c:v>
                </c:pt>
                <c:pt idx="9">
                  <c:v>11</c:v>
                </c:pt>
                <c:pt idx="10">
                  <c:v>11</c:v>
                </c:pt>
                <c:pt idx="11">
                  <c:v>13</c:v>
                </c:pt>
                <c:pt idx="12">
                  <c:v>19</c:v>
                </c:pt>
                <c:pt idx="13">
                  <c:v>33</c:v>
                </c:pt>
                <c:pt idx="14">
                  <c:v>18</c:v>
                </c:pt>
                <c:pt idx="15">
                  <c:v>14</c:v>
                </c:pt>
                <c:pt idx="16">
                  <c:v>16</c:v>
                </c:pt>
                <c:pt idx="17">
                  <c:v>21</c:v>
                </c:pt>
                <c:pt idx="18">
                  <c:v>16</c:v>
                </c:pt>
                <c:pt idx="19">
                  <c:v>17</c:v>
                </c:pt>
                <c:pt idx="20">
                  <c:v>19</c:v>
                </c:pt>
                <c:pt idx="21">
                  <c:v>25</c:v>
                </c:pt>
                <c:pt idx="22">
                  <c:v>22</c:v>
                </c:pt>
                <c:pt idx="23">
                  <c:v>7</c:v>
                </c:pt>
                <c:pt idx="24">
                  <c:v>11</c:v>
                </c:pt>
                <c:pt idx="25">
                  <c:v>16</c:v>
                </c:pt>
                <c:pt idx="26">
                  <c:v>25</c:v>
                </c:pt>
                <c:pt idx="27">
                  <c:v>2</c:v>
                </c:pt>
                <c:pt idx="28">
                  <c:v>9</c:v>
                </c:pt>
                <c:pt idx="29">
                  <c:v>4</c:v>
                </c:pt>
                <c:pt idx="30">
                  <c:v>1</c:v>
                </c:pt>
                <c:pt idx="31">
                  <c:v>10</c:v>
                </c:pt>
                <c:pt idx="32">
                  <c:v>4</c:v>
                </c:pt>
                <c:pt idx="33">
                  <c:v>5</c:v>
                </c:pt>
                <c:pt idx="34">
                  <c:v>6</c:v>
                </c:pt>
                <c:pt idx="35">
                  <c:v>12</c:v>
                </c:pt>
                <c:pt idx="36">
                  <c:v>10</c:v>
                </c:pt>
                <c:pt idx="37">
                  <c:v>18</c:v>
                </c:pt>
                <c:pt idx="38">
                  <c:v>33</c:v>
                </c:pt>
                <c:pt idx="39">
                  <c:v>24</c:v>
                </c:pt>
                <c:pt idx="40">
                  <c:v>20</c:v>
                </c:pt>
                <c:pt idx="41">
                  <c:v>34</c:v>
                </c:pt>
                <c:pt idx="42">
                  <c:v>25</c:v>
                </c:pt>
                <c:pt idx="43">
                  <c:v>24</c:v>
                </c:pt>
                <c:pt idx="44">
                  <c:v>8</c:v>
                </c:pt>
                <c:pt idx="45">
                  <c:v>19</c:v>
                </c:pt>
                <c:pt idx="46">
                  <c:v>33</c:v>
                </c:pt>
                <c:pt idx="47">
                  <c:v>22</c:v>
                </c:pt>
                <c:pt idx="48">
                  <c:v>10</c:v>
                </c:pt>
                <c:pt idx="49">
                  <c:v>9</c:v>
                </c:pt>
                <c:pt idx="50">
                  <c:v>15</c:v>
                </c:pt>
                <c:pt idx="51">
                  <c:v>14</c:v>
                </c:pt>
                <c:pt idx="52">
                  <c:v>2</c:v>
                </c:pt>
                <c:pt idx="53">
                  <c:v>6</c:v>
                </c:pt>
                <c:pt idx="54">
                  <c:v>16</c:v>
                </c:pt>
                <c:pt idx="55">
                  <c:v>18</c:v>
                </c:pt>
                <c:pt idx="56">
                  <c:v>17</c:v>
                </c:pt>
                <c:pt idx="57">
                  <c:v>12</c:v>
                </c:pt>
                <c:pt idx="58">
                  <c:v>13</c:v>
                </c:pt>
                <c:pt idx="59">
                  <c:v>15</c:v>
                </c:pt>
                <c:pt idx="60">
                  <c:v>20</c:v>
                </c:pt>
                <c:pt idx="61">
                  <c:v>3</c:v>
                </c:pt>
                <c:pt idx="62">
                  <c:v>5</c:v>
                </c:pt>
                <c:pt idx="63">
                  <c:v>12</c:v>
                </c:pt>
                <c:pt idx="64">
                  <c:v>23</c:v>
                </c:pt>
                <c:pt idx="65">
                  <c:v>8</c:v>
                </c:pt>
                <c:pt idx="66">
                  <c:v>14</c:v>
                </c:pt>
                <c:pt idx="67">
                  <c:v>27</c:v>
                </c:pt>
                <c:pt idx="68">
                  <c:v>31</c:v>
                </c:pt>
                <c:pt idx="69">
                  <c:v>11</c:v>
                </c:pt>
                <c:pt idx="70">
                  <c:v>10</c:v>
                </c:pt>
                <c:pt idx="71">
                  <c:v>13</c:v>
                </c:pt>
                <c:pt idx="72">
                  <c:v>14</c:v>
                </c:pt>
                <c:pt idx="73">
                  <c:v>9</c:v>
                </c:pt>
                <c:pt idx="74">
                  <c:v>11</c:v>
                </c:pt>
                <c:pt idx="75">
                  <c:v>11</c:v>
                </c:pt>
                <c:pt idx="76">
                  <c:v>9</c:v>
                </c:pt>
                <c:pt idx="77">
                  <c:v>8</c:v>
                </c:pt>
                <c:pt idx="78">
                  <c:v>9</c:v>
                </c:pt>
                <c:pt idx="79">
                  <c:v>5</c:v>
                </c:pt>
                <c:pt idx="80">
                  <c:v>13</c:v>
                </c:pt>
                <c:pt idx="81">
                  <c:v>13</c:v>
                </c:pt>
                <c:pt idx="82">
                  <c:v>12</c:v>
                </c:pt>
                <c:pt idx="83">
                  <c:v>8</c:v>
                </c:pt>
                <c:pt idx="84">
                  <c:v>28</c:v>
                </c:pt>
                <c:pt idx="85">
                  <c:v>29</c:v>
                </c:pt>
                <c:pt idx="86">
                  <c:v>32</c:v>
                </c:pt>
                <c:pt idx="87">
                  <c:v>10</c:v>
                </c:pt>
                <c:pt idx="88">
                  <c:v>11</c:v>
                </c:pt>
                <c:pt idx="89">
                  <c:v>42</c:v>
                </c:pt>
                <c:pt idx="90">
                  <c:v>26</c:v>
                </c:pt>
                <c:pt idx="91">
                  <c:v>33</c:v>
                </c:pt>
                <c:pt idx="92">
                  <c:v>31</c:v>
                </c:pt>
                <c:pt idx="93">
                  <c:v>40</c:v>
                </c:pt>
                <c:pt idx="94">
                  <c:v>45</c:v>
                </c:pt>
                <c:pt idx="95">
                  <c:v>45</c:v>
                </c:pt>
                <c:pt idx="96">
                  <c:v>56</c:v>
                </c:pt>
                <c:pt idx="97">
                  <c:v>53</c:v>
                </c:pt>
                <c:pt idx="98">
                  <c:v>43</c:v>
                </c:pt>
                <c:pt idx="99">
                  <c:v>39</c:v>
                </c:pt>
                <c:pt idx="100">
                  <c:v>46</c:v>
                </c:pt>
                <c:pt idx="101">
                  <c:v>53</c:v>
                </c:pt>
                <c:pt idx="102">
                  <c:v>67</c:v>
                </c:pt>
                <c:pt idx="103">
                  <c:v>43</c:v>
                </c:pt>
                <c:pt idx="104">
                  <c:v>15</c:v>
                </c:pt>
                <c:pt idx="105">
                  <c:v>16</c:v>
                </c:pt>
                <c:pt idx="106">
                  <c:v>17</c:v>
                </c:pt>
                <c:pt idx="107">
                  <c:v>37</c:v>
                </c:pt>
                <c:pt idx="108">
                  <c:v>40</c:v>
                </c:pt>
                <c:pt idx="109">
                  <c:v>49</c:v>
                </c:pt>
                <c:pt idx="110">
                  <c:v>36</c:v>
                </c:pt>
                <c:pt idx="111">
                  <c:v>45</c:v>
                </c:pt>
                <c:pt idx="112">
                  <c:v>55</c:v>
                </c:pt>
                <c:pt idx="113">
                  <c:v>40</c:v>
                </c:pt>
                <c:pt idx="114">
                  <c:v>35</c:v>
                </c:pt>
                <c:pt idx="115">
                  <c:v>31</c:v>
                </c:pt>
                <c:pt idx="116">
                  <c:v>30</c:v>
                </c:pt>
                <c:pt idx="117">
                  <c:v>25</c:v>
                </c:pt>
                <c:pt idx="118">
                  <c:v>41</c:v>
                </c:pt>
                <c:pt idx="119">
                  <c:v>20</c:v>
                </c:pt>
                <c:pt idx="120">
                  <c:v>21</c:v>
                </c:pt>
                <c:pt idx="121">
                  <c:v>19</c:v>
                </c:pt>
                <c:pt idx="122">
                  <c:v>16</c:v>
                </c:pt>
                <c:pt idx="123">
                  <c:v>7</c:v>
                </c:pt>
                <c:pt idx="124">
                  <c:v>17</c:v>
                </c:pt>
                <c:pt idx="125">
                  <c:v>37</c:v>
                </c:pt>
                <c:pt idx="126">
                  <c:v>33</c:v>
                </c:pt>
                <c:pt idx="127">
                  <c:v>32</c:v>
                </c:pt>
                <c:pt idx="128">
                  <c:v>38</c:v>
                </c:pt>
                <c:pt idx="129">
                  <c:v>53</c:v>
                </c:pt>
                <c:pt idx="130">
                  <c:v>63</c:v>
                </c:pt>
                <c:pt idx="131">
                  <c:v>28</c:v>
                </c:pt>
                <c:pt idx="132">
                  <c:v>26</c:v>
                </c:pt>
                <c:pt idx="133">
                  <c:v>24</c:v>
                </c:pt>
                <c:pt idx="134">
                  <c:v>24</c:v>
                </c:pt>
                <c:pt idx="135">
                  <c:v>37</c:v>
                </c:pt>
                <c:pt idx="136">
                  <c:v>28</c:v>
                </c:pt>
                <c:pt idx="137">
                  <c:v>18</c:v>
                </c:pt>
                <c:pt idx="138">
                  <c:v>17</c:v>
                </c:pt>
                <c:pt idx="139">
                  <c:v>22</c:v>
                </c:pt>
                <c:pt idx="140">
                  <c:v>24</c:v>
                </c:pt>
                <c:pt idx="141">
                  <c:v>51</c:v>
                </c:pt>
                <c:pt idx="142">
                  <c:v>40</c:v>
                </c:pt>
                <c:pt idx="143">
                  <c:v>16</c:v>
                </c:pt>
                <c:pt idx="144">
                  <c:v>32</c:v>
                </c:pt>
                <c:pt idx="145">
                  <c:v>27</c:v>
                </c:pt>
                <c:pt idx="146">
                  <c:v>35</c:v>
                </c:pt>
                <c:pt idx="147">
                  <c:v>37</c:v>
                </c:pt>
                <c:pt idx="148">
                  <c:v>23</c:v>
                </c:pt>
                <c:pt idx="149">
                  <c:v>15</c:v>
                </c:pt>
                <c:pt idx="150">
                  <c:v>22</c:v>
                </c:pt>
                <c:pt idx="151">
                  <c:v>21</c:v>
                </c:pt>
                <c:pt idx="152">
                  <c:v>30</c:v>
                </c:pt>
                <c:pt idx="153">
                  <c:v>26</c:v>
                </c:pt>
                <c:pt idx="154">
                  <c:v>26</c:v>
                </c:pt>
                <c:pt idx="155">
                  <c:v>24</c:v>
                </c:pt>
                <c:pt idx="156">
                  <c:v>18</c:v>
                </c:pt>
                <c:pt idx="157">
                  <c:v>5</c:v>
                </c:pt>
                <c:pt idx="158">
                  <c:v>4</c:v>
                </c:pt>
                <c:pt idx="159">
                  <c:v>10</c:v>
                </c:pt>
                <c:pt idx="160">
                  <c:v>13</c:v>
                </c:pt>
                <c:pt idx="161">
                  <c:v>31</c:v>
                </c:pt>
                <c:pt idx="162">
                  <c:v>14</c:v>
                </c:pt>
                <c:pt idx="163">
                  <c:v>23</c:v>
                </c:pt>
                <c:pt idx="164">
                  <c:v>32</c:v>
                </c:pt>
                <c:pt idx="165">
                  <c:v>15</c:v>
                </c:pt>
                <c:pt idx="166">
                  <c:v>12</c:v>
                </c:pt>
                <c:pt idx="167">
                  <c:v>6</c:v>
                </c:pt>
                <c:pt idx="168">
                  <c:v>15</c:v>
                </c:pt>
                <c:pt idx="169">
                  <c:v>54</c:v>
                </c:pt>
                <c:pt idx="170">
                  <c:v>38</c:v>
                </c:pt>
                <c:pt idx="171">
                  <c:v>25</c:v>
                </c:pt>
                <c:pt idx="172">
                  <c:v>45</c:v>
                </c:pt>
                <c:pt idx="173">
                  <c:v>43</c:v>
                </c:pt>
                <c:pt idx="174">
                  <c:v>18</c:v>
                </c:pt>
                <c:pt idx="175">
                  <c:v>12</c:v>
                </c:pt>
                <c:pt idx="176">
                  <c:v>17</c:v>
                </c:pt>
                <c:pt idx="177">
                  <c:v>16</c:v>
                </c:pt>
                <c:pt idx="178">
                  <c:v>15</c:v>
                </c:pt>
                <c:pt idx="179">
                  <c:v>16</c:v>
                </c:pt>
                <c:pt idx="180">
                  <c:v>23</c:v>
                </c:pt>
                <c:pt idx="181">
                  <c:v>15</c:v>
                </c:pt>
                <c:pt idx="182">
                  <c:v>26</c:v>
                </c:pt>
                <c:pt idx="183">
                  <c:v>18</c:v>
                </c:pt>
                <c:pt idx="184">
                  <c:v>13</c:v>
                </c:pt>
                <c:pt idx="185">
                  <c:v>29</c:v>
                </c:pt>
                <c:pt idx="186">
                  <c:v>13</c:v>
                </c:pt>
                <c:pt idx="187">
                  <c:v>4</c:v>
                </c:pt>
                <c:pt idx="188">
                  <c:v>4</c:v>
                </c:pt>
                <c:pt idx="189">
                  <c:v>10</c:v>
                </c:pt>
                <c:pt idx="190">
                  <c:v>5</c:v>
                </c:pt>
                <c:pt idx="191">
                  <c:v>28</c:v>
                </c:pt>
                <c:pt idx="192">
                  <c:v>15</c:v>
                </c:pt>
                <c:pt idx="193">
                  <c:v>17</c:v>
                </c:pt>
                <c:pt idx="194">
                  <c:v>14</c:v>
                </c:pt>
                <c:pt idx="195">
                  <c:v>18</c:v>
                </c:pt>
                <c:pt idx="196">
                  <c:v>5</c:v>
                </c:pt>
                <c:pt idx="197">
                  <c:v>16</c:v>
                </c:pt>
                <c:pt idx="198">
                  <c:v>31</c:v>
                </c:pt>
                <c:pt idx="199">
                  <c:v>13</c:v>
                </c:pt>
                <c:pt idx="200">
                  <c:v>9</c:v>
                </c:pt>
                <c:pt idx="201">
                  <c:v>10</c:v>
                </c:pt>
                <c:pt idx="202">
                  <c:v>12</c:v>
                </c:pt>
                <c:pt idx="203">
                  <c:v>12</c:v>
                </c:pt>
                <c:pt idx="204">
                  <c:v>8</c:v>
                </c:pt>
                <c:pt idx="205">
                  <c:v>9</c:v>
                </c:pt>
                <c:pt idx="206">
                  <c:v>14</c:v>
                </c:pt>
                <c:pt idx="207">
                  <c:v>7</c:v>
                </c:pt>
                <c:pt idx="208">
                  <c:v>19</c:v>
                </c:pt>
                <c:pt idx="209">
                  <c:v>7</c:v>
                </c:pt>
                <c:pt idx="210">
                  <c:v>8</c:v>
                </c:pt>
                <c:pt idx="211">
                  <c:v>7</c:v>
                </c:pt>
                <c:pt idx="212">
                  <c:v>12</c:v>
                </c:pt>
                <c:pt idx="213">
                  <c:v>36</c:v>
                </c:pt>
                <c:pt idx="214">
                  <c:v>36</c:v>
                </c:pt>
                <c:pt idx="215">
                  <c:v>38</c:v>
                </c:pt>
                <c:pt idx="216">
                  <c:v>32</c:v>
                </c:pt>
                <c:pt idx="217">
                  <c:v>16</c:v>
                </c:pt>
                <c:pt idx="218">
                  <c:v>40</c:v>
                </c:pt>
                <c:pt idx="219">
                  <c:v>18</c:v>
                </c:pt>
                <c:pt idx="220">
                  <c:v>15</c:v>
                </c:pt>
                <c:pt idx="221">
                  <c:v>19</c:v>
                </c:pt>
                <c:pt idx="222">
                  <c:v>8</c:v>
                </c:pt>
                <c:pt idx="223">
                  <c:v>12</c:v>
                </c:pt>
                <c:pt idx="224">
                  <c:v>12</c:v>
                </c:pt>
                <c:pt idx="225">
                  <c:v>9</c:v>
                </c:pt>
                <c:pt idx="226">
                  <c:v>6</c:v>
                </c:pt>
                <c:pt idx="227">
                  <c:v>5</c:v>
                </c:pt>
                <c:pt idx="228">
                  <c:v>5</c:v>
                </c:pt>
                <c:pt idx="229">
                  <c:v>8</c:v>
                </c:pt>
                <c:pt idx="230">
                  <c:v>9</c:v>
                </c:pt>
                <c:pt idx="231">
                  <c:v>7</c:v>
                </c:pt>
                <c:pt idx="232">
                  <c:v>8</c:v>
                </c:pt>
                <c:pt idx="233">
                  <c:v>13</c:v>
                </c:pt>
                <c:pt idx="234">
                  <c:v>29</c:v>
                </c:pt>
                <c:pt idx="235">
                  <c:v>16</c:v>
                </c:pt>
                <c:pt idx="236">
                  <c:v>19</c:v>
                </c:pt>
                <c:pt idx="237">
                  <c:v>17</c:v>
                </c:pt>
                <c:pt idx="238">
                  <c:v>16</c:v>
                </c:pt>
                <c:pt idx="239">
                  <c:v>22</c:v>
                </c:pt>
                <c:pt idx="240">
                  <c:v>17</c:v>
                </c:pt>
                <c:pt idx="241">
                  <c:v>14</c:v>
                </c:pt>
                <c:pt idx="242">
                  <c:v>7</c:v>
                </c:pt>
                <c:pt idx="243">
                  <c:v>13</c:v>
                </c:pt>
                <c:pt idx="244">
                  <c:v>8</c:v>
                </c:pt>
                <c:pt idx="245">
                  <c:v>9</c:v>
                </c:pt>
                <c:pt idx="246">
                  <c:v>13</c:v>
                </c:pt>
                <c:pt idx="247">
                  <c:v>13</c:v>
                </c:pt>
                <c:pt idx="248">
                  <c:v>21</c:v>
                </c:pt>
                <c:pt idx="249">
                  <c:v>15</c:v>
                </c:pt>
                <c:pt idx="250">
                  <c:v>11</c:v>
                </c:pt>
                <c:pt idx="251">
                  <c:v>8</c:v>
                </c:pt>
                <c:pt idx="252">
                  <c:v>9</c:v>
                </c:pt>
                <c:pt idx="253">
                  <c:v>6</c:v>
                </c:pt>
                <c:pt idx="254">
                  <c:v>7</c:v>
                </c:pt>
                <c:pt idx="255">
                  <c:v>28</c:v>
                </c:pt>
                <c:pt idx="256">
                  <c:v>12</c:v>
                </c:pt>
                <c:pt idx="257">
                  <c:v>6</c:v>
                </c:pt>
                <c:pt idx="258">
                  <c:v>11</c:v>
                </c:pt>
                <c:pt idx="259">
                  <c:v>9</c:v>
                </c:pt>
                <c:pt idx="260">
                  <c:v>14</c:v>
                </c:pt>
                <c:pt idx="261">
                  <c:v>9</c:v>
                </c:pt>
                <c:pt idx="262">
                  <c:v>10</c:v>
                </c:pt>
                <c:pt idx="263">
                  <c:v>12</c:v>
                </c:pt>
                <c:pt idx="264">
                  <c:v>21</c:v>
                </c:pt>
                <c:pt idx="265">
                  <c:v>38</c:v>
                </c:pt>
                <c:pt idx="266">
                  <c:v>43</c:v>
                </c:pt>
                <c:pt idx="267">
                  <c:v>36</c:v>
                </c:pt>
                <c:pt idx="268">
                  <c:v>26</c:v>
                </c:pt>
                <c:pt idx="269">
                  <c:v>39</c:v>
                </c:pt>
                <c:pt idx="270">
                  <c:v>22</c:v>
                </c:pt>
                <c:pt idx="271">
                  <c:v>17</c:v>
                </c:pt>
                <c:pt idx="272">
                  <c:v>36</c:v>
                </c:pt>
                <c:pt idx="273">
                  <c:v>45</c:v>
                </c:pt>
                <c:pt idx="274">
                  <c:v>28</c:v>
                </c:pt>
                <c:pt idx="275">
                  <c:v>22</c:v>
                </c:pt>
                <c:pt idx="276">
                  <c:v>29</c:v>
                </c:pt>
                <c:pt idx="277">
                  <c:v>22</c:v>
                </c:pt>
                <c:pt idx="278">
                  <c:v>19</c:v>
                </c:pt>
                <c:pt idx="279">
                  <c:v>15</c:v>
                </c:pt>
                <c:pt idx="280">
                  <c:v>21</c:v>
                </c:pt>
                <c:pt idx="281">
                  <c:v>16</c:v>
                </c:pt>
                <c:pt idx="282">
                  <c:v>27</c:v>
                </c:pt>
                <c:pt idx="283">
                  <c:v>29</c:v>
                </c:pt>
                <c:pt idx="284">
                  <c:v>39</c:v>
                </c:pt>
                <c:pt idx="285">
                  <c:v>42</c:v>
                </c:pt>
                <c:pt idx="286">
                  <c:v>48</c:v>
                </c:pt>
                <c:pt idx="287">
                  <c:v>67</c:v>
                </c:pt>
                <c:pt idx="288">
                  <c:v>111</c:v>
                </c:pt>
                <c:pt idx="289">
                  <c:v>105</c:v>
                </c:pt>
                <c:pt idx="290">
                  <c:v>70</c:v>
                </c:pt>
                <c:pt idx="291">
                  <c:v>33</c:v>
                </c:pt>
                <c:pt idx="292">
                  <c:v>25</c:v>
                </c:pt>
                <c:pt idx="293">
                  <c:v>24</c:v>
                </c:pt>
                <c:pt idx="294">
                  <c:v>62</c:v>
                </c:pt>
                <c:pt idx="295">
                  <c:v>29</c:v>
                </c:pt>
                <c:pt idx="296">
                  <c:v>11</c:v>
                </c:pt>
                <c:pt idx="297">
                  <c:v>13</c:v>
                </c:pt>
                <c:pt idx="298">
                  <c:v>11</c:v>
                </c:pt>
                <c:pt idx="299">
                  <c:v>8</c:v>
                </c:pt>
                <c:pt idx="300">
                  <c:v>10</c:v>
                </c:pt>
                <c:pt idx="301">
                  <c:v>14</c:v>
                </c:pt>
                <c:pt idx="302">
                  <c:v>16</c:v>
                </c:pt>
                <c:pt idx="303">
                  <c:v>10</c:v>
                </c:pt>
                <c:pt idx="304">
                  <c:v>11</c:v>
                </c:pt>
                <c:pt idx="305">
                  <c:v>5</c:v>
                </c:pt>
                <c:pt idx="306">
                  <c:v>10</c:v>
                </c:pt>
                <c:pt idx="307">
                  <c:v>13</c:v>
                </c:pt>
                <c:pt idx="308">
                  <c:v>16</c:v>
                </c:pt>
                <c:pt idx="309">
                  <c:v>15</c:v>
                </c:pt>
                <c:pt idx="310">
                  <c:v>33</c:v>
                </c:pt>
                <c:pt idx="311">
                  <c:v>17</c:v>
                </c:pt>
                <c:pt idx="312">
                  <c:v>13</c:v>
                </c:pt>
                <c:pt idx="313">
                  <c:v>5</c:v>
                </c:pt>
                <c:pt idx="314">
                  <c:v>8</c:v>
                </c:pt>
                <c:pt idx="315">
                  <c:v>27</c:v>
                </c:pt>
                <c:pt idx="316">
                  <c:v>24</c:v>
                </c:pt>
                <c:pt idx="317">
                  <c:v>23</c:v>
                </c:pt>
                <c:pt idx="318">
                  <c:v>19</c:v>
                </c:pt>
                <c:pt idx="319">
                  <c:v>23</c:v>
                </c:pt>
                <c:pt idx="320">
                  <c:v>15</c:v>
                </c:pt>
                <c:pt idx="321">
                  <c:v>21</c:v>
                </c:pt>
                <c:pt idx="322">
                  <c:v>14</c:v>
                </c:pt>
                <c:pt idx="323">
                  <c:v>21</c:v>
                </c:pt>
                <c:pt idx="324">
                  <c:v>10</c:v>
                </c:pt>
                <c:pt idx="325">
                  <c:v>15</c:v>
                </c:pt>
                <c:pt idx="326">
                  <c:v>7</c:v>
                </c:pt>
                <c:pt idx="327">
                  <c:v>17</c:v>
                </c:pt>
                <c:pt idx="328">
                  <c:v>31</c:v>
                </c:pt>
                <c:pt idx="329">
                  <c:v>21</c:v>
                </c:pt>
                <c:pt idx="330">
                  <c:v>13</c:v>
                </c:pt>
                <c:pt idx="331">
                  <c:v>8</c:v>
                </c:pt>
                <c:pt idx="332">
                  <c:v>11</c:v>
                </c:pt>
                <c:pt idx="333">
                  <c:v>13</c:v>
                </c:pt>
                <c:pt idx="334">
                  <c:v>16</c:v>
                </c:pt>
                <c:pt idx="335">
                  <c:v>19</c:v>
                </c:pt>
                <c:pt idx="336">
                  <c:v>3</c:v>
                </c:pt>
                <c:pt idx="337">
                  <c:v>11</c:v>
                </c:pt>
                <c:pt idx="338">
                  <c:v>9</c:v>
                </c:pt>
                <c:pt idx="339">
                  <c:v>10</c:v>
                </c:pt>
                <c:pt idx="340">
                  <c:v>15</c:v>
                </c:pt>
                <c:pt idx="341">
                  <c:v>6</c:v>
                </c:pt>
                <c:pt idx="342">
                  <c:v>3</c:v>
                </c:pt>
                <c:pt idx="343">
                  <c:v>10</c:v>
                </c:pt>
                <c:pt idx="344">
                  <c:v>7</c:v>
                </c:pt>
                <c:pt idx="345">
                  <c:v>4</c:v>
                </c:pt>
                <c:pt idx="346">
                  <c:v>4</c:v>
                </c:pt>
                <c:pt idx="347">
                  <c:v>7</c:v>
                </c:pt>
                <c:pt idx="348">
                  <c:v>5</c:v>
                </c:pt>
                <c:pt idx="349">
                  <c:v>17</c:v>
                </c:pt>
                <c:pt idx="350">
                  <c:v>3</c:v>
                </c:pt>
                <c:pt idx="351">
                  <c:v>3</c:v>
                </c:pt>
                <c:pt idx="352">
                  <c:v>11</c:v>
                </c:pt>
                <c:pt idx="353">
                  <c:v>13</c:v>
                </c:pt>
                <c:pt idx="354">
                  <c:v>12</c:v>
                </c:pt>
                <c:pt idx="355">
                  <c:v>7</c:v>
                </c:pt>
                <c:pt idx="356">
                  <c:v>4</c:v>
                </c:pt>
                <c:pt idx="357">
                  <c:v>4</c:v>
                </c:pt>
                <c:pt idx="358">
                  <c:v>7</c:v>
                </c:pt>
                <c:pt idx="359">
                  <c:v>9</c:v>
                </c:pt>
                <c:pt idx="360">
                  <c:v>13</c:v>
                </c:pt>
                <c:pt idx="361">
                  <c:v>10</c:v>
                </c:pt>
                <c:pt idx="362">
                  <c:v>21</c:v>
                </c:pt>
                <c:pt idx="363">
                  <c:v>22</c:v>
                </c:pt>
                <c:pt idx="364">
                  <c:v>24</c:v>
                </c:pt>
                <c:pt idx="365">
                  <c:v>11</c:v>
                </c:pt>
                <c:pt idx="366">
                  <c:v>7</c:v>
                </c:pt>
                <c:pt idx="367">
                  <c:v>11</c:v>
                </c:pt>
                <c:pt idx="368">
                  <c:v>20</c:v>
                </c:pt>
                <c:pt idx="369">
                  <c:v>18</c:v>
                </c:pt>
                <c:pt idx="370">
                  <c:v>34</c:v>
                </c:pt>
                <c:pt idx="371">
                  <c:v>33</c:v>
                </c:pt>
                <c:pt idx="372">
                  <c:v>42</c:v>
                </c:pt>
                <c:pt idx="373">
                  <c:v>16</c:v>
                </c:pt>
                <c:pt idx="374">
                  <c:v>7</c:v>
                </c:pt>
                <c:pt idx="375">
                  <c:v>11</c:v>
                </c:pt>
                <c:pt idx="376">
                  <c:v>12</c:v>
                </c:pt>
                <c:pt idx="377">
                  <c:v>14</c:v>
                </c:pt>
                <c:pt idx="378">
                  <c:v>12</c:v>
                </c:pt>
                <c:pt idx="379">
                  <c:v>8</c:v>
                </c:pt>
                <c:pt idx="380">
                  <c:v>12</c:v>
                </c:pt>
                <c:pt idx="381">
                  <c:v>12</c:v>
                </c:pt>
                <c:pt idx="382">
                  <c:v>14</c:v>
                </c:pt>
                <c:pt idx="383">
                  <c:v>8</c:v>
                </c:pt>
                <c:pt idx="384">
                  <c:v>21</c:v>
                </c:pt>
                <c:pt idx="385">
                  <c:v>6</c:v>
                </c:pt>
                <c:pt idx="386">
                  <c:v>5</c:v>
                </c:pt>
                <c:pt idx="387">
                  <c:v>9</c:v>
                </c:pt>
                <c:pt idx="388">
                  <c:v>9</c:v>
                </c:pt>
                <c:pt idx="389">
                  <c:v>11</c:v>
                </c:pt>
                <c:pt idx="390">
                  <c:v>16</c:v>
                </c:pt>
                <c:pt idx="391">
                  <c:v>2</c:v>
                </c:pt>
                <c:pt idx="392">
                  <c:v>10</c:v>
                </c:pt>
                <c:pt idx="393">
                  <c:v>10</c:v>
                </c:pt>
                <c:pt idx="394">
                  <c:v>4</c:v>
                </c:pt>
                <c:pt idx="395">
                  <c:v>8</c:v>
                </c:pt>
                <c:pt idx="396">
                  <c:v>11</c:v>
                </c:pt>
                <c:pt idx="397">
                  <c:v>6</c:v>
                </c:pt>
                <c:pt idx="398">
                  <c:v>6</c:v>
                </c:pt>
                <c:pt idx="399">
                  <c:v>4</c:v>
                </c:pt>
                <c:pt idx="400">
                  <c:v>12</c:v>
                </c:pt>
                <c:pt idx="401">
                  <c:v>7</c:v>
                </c:pt>
                <c:pt idx="402">
                  <c:v>12</c:v>
                </c:pt>
                <c:pt idx="403">
                  <c:v>9</c:v>
                </c:pt>
                <c:pt idx="404">
                  <c:v>3</c:v>
                </c:pt>
                <c:pt idx="405">
                  <c:v>6</c:v>
                </c:pt>
                <c:pt idx="406">
                  <c:v>2</c:v>
                </c:pt>
                <c:pt idx="407">
                  <c:v>16</c:v>
                </c:pt>
                <c:pt idx="408">
                  <c:v>2</c:v>
                </c:pt>
                <c:pt idx="409">
                  <c:v>15</c:v>
                </c:pt>
                <c:pt idx="410">
                  <c:v>1</c:v>
                </c:pt>
                <c:pt idx="411">
                  <c:v>5</c:v>
                </c:pt>
                <c:pt idx="412">
                  <c:v>9</c:v>
                </c:pt>
                <c:pt idx="413">
                  <c:v>4</c:v>
                </c:pt>
                <c:pt idx="414">
                  <c:v>9</c:v>
                </c:pt>
                <c:pt idx="415">
                  <c:v>1</c:v>
                </c:pt>
                <c:pt idx="416">
                  <c:v>8</c:v>
                </c:pt>
                <c:pt idx="417">
                  <c:v>0</c:v>
                </c:pt>
                <c:pt idx="418">
                  <c:v>3</c:v>
                </c:pt>
                <c:pt idx="419">
                  <c:v>2</c:v>
                </c:pt>
                <c:pt idx="420">
                  <c:v>11</c:v>
                </c:pt>
                <c:pt idx="421">
                  <c:v>13</c:v>
                </c:pt>
                <c:pt idx="422">
                  <c:v>39</c:v>
                </c:pt>
                <c:pt idx="423">
                  <c:v>6</c:v>
                </c:pt>
                <c:pt idx="424">
                  <c:v>4</c:v>
                </c:pt>
                <c:pt idx="425">
                  <c:v>4</c:v>
                </c:pt>
                <c:pt idx="426">
                  <c:v>5</c:v>
                </c:pt>
                <c:pt idx="427">
                  <c:v>7</c:v>
                </c:pt>
                <c:pt idx="428">
                  <c:v>4</c:v>
                </c:pt>
                <c:pt idx="429">
                  <c:v>6</c:v>
                </c:pt>
                <c:pt idx="430">
                  <c:v>4</c:v>
                </c:pt>
                <c:pt idx="431">
                  <c:v>8</c:v>
                </c:pt>
                <c:pt idx="432">
                  <c:v>2</c:v>
                </c:pt>
                <c:pt idx="433">
                  <c:v>14</c:v>
                </c:pt>
                <c:pt idx="434">
                  <c:v>13</c:v>
                </c:pt>
                <c:pt idx="435">
                  <c:v>10</c:v>
                </c:pt>
                <c:pt idx="436">
                  <c:v>7</c:v>
                </c:pt>
                <c:pt idx="437">
                  <c:v>13</c:v>
                </c:pt>
                <c:pt idx="438">
                  <c:v>14</c:v>
                </c:pt>
                <c:pt idx="439">
                  <c:v>9</c:v>
                </c:pt>
                <c:pt idx="440">
                  <c:v>15</c:v>
                </c:pt>
                <c:pt idx="441">
                  <c:v>8</c:v>
                </c:pt>
                <c:pt idx="442">
                  <c:v>6</c:v>
                </c:pt>
                <c:pt idx="443">
                  <c:v>15</c:v>
                </c:pt>
                <c:pt idx="444">
                  <c:v>19</c:v>
                </c:pt>
                <c:pt idx="445">
                  <c:v>10</c:v>
                </c:pt>
                <c:pt idx="446">
                  <c:v>6</c:v>
                </c:pt>
                <c:pt idx="447">
                  <c:v>6</c:v>
                </c:pt>
                <c:pt idx="448">
                  <c:v>5</c:v>
                </c:pt>
                <c:pt idx="449">
                  <c:v>11</c:v>
                </c:pt>
                <c:pt idx="450">
                  <c:v>15</c:v>
                </c:pt>
                <c:pt idx="451">
                  <c:v>22</c:v>
                </c:pt>
                <c:pt idx="452">
                  <c:v>11</c:v>
                </c:pt>
                <c:pt idx="453">
                  <c:v>22</c:v>
                </c:pt>
                <c:pt idx="454">
                  <c:v>11</c:v>
                </c:pt>
                <c:pt idx="455">
                  <c:v>9</c:v>
                </c:pt>
                <c:pt idx="456">
                  <c:v>11</c:v>
                </c:pt>
                <c:pt idx="457">
                  <c:v>6</c:v>
                </c:pt>
                <c:pt idx="458">
                  <c:v>6</c:v>
                </c:pt>
                <c:pt idx="459">
                  <c:v>14</c:v>
                </c:pt>
                <c:pt idx="460">
                  <c:v>12</c:v>
                </c:pt>
                <c:pt idx="461">
                  <c:v>11</c:v>
                </c:pt>
                <c:pt idx="462">
                  <c:v>12</c:v>
                </c:pt>
                <c:pt idx="463">
                  <c:v>6</c:v>
                </c:pt>
                <c:pt idx="464">
                  <c:v>4</c:v>
                </c:pt>
                <c:pt idx="465">
                  <c:v>7</c:v>
                </c:pt>
                <c:pt idx="466">
                  <c:v>14</c:v>
                </c:pt>
                <c:pt idx="467">
                  <c:v>10</c:v>
                </c:pt>
                <c:pt idx="468">
                  <c:v>14</c:v>
                </c:pt>
                <c:pt idx="469">
                  <c:v>4</c:v>
                </c:pt>
                <c:pt idx="470">
                  <c:v>1</c:v>
                </c:pt>
                <c:pt idx="471">
                  <c:v>8</c:v>
                </c:pt>
                <c:pt idx="472">
                  <c:v>15</c:v>
                </c:pt>
                <c:pt idx="473">
                  <c:v>12</c:v>
                </c:pt>
                <c:pt idx="474">
                  <c:v>24</c:v>
                </c:pt>
                <c:pt idx="475">
                  <c:v>7</c:v>
                </c:pt>
                <c:pt idx="476">
                  <c:v>11</c:v>
                </c:pt>
                <c:pt idx="477">
                  <c:v>6</c:v>
                </c:pt>
                <c:pt idx="478">
                  <c:v>6</c:v>
                </c:pt>
                <c:pt idx="479">
                  <c:v>3</c:v>
                </c:pt>
                <c:pt idx="480">
                  <c:v>8</c:v>
                </c:pt>
                <c:pt idx="481">
                  <c:v>5</c:v>
                </c:pt>
                <c:pt idx="482">
                  <c:v>6</c:v>
                </c:pt>
                <c:pt idx="483">
                  <c:v>5</c:v>
                </c:pt>
                <c:pt idx="484">
                  <c:v>6</c:v>
                </c:pt>
                <c:pt idx="485">
                  <c:v>16</c:v>
                </c:pt>
                <c:pt idx="486">
                  <c:v>6</c:v>
                </c:pt>
                <c:pt idx="487">
                  <c:v>10</c:v>
                </c:pt>
                <c:pt idx="488">
                  <c:v>8</c:v>
                </c:pt>
                <c:pt idx="489">
                  <c:v>10</c:v>
                </c:pt>
                <c:pt idx="490">
                  <c:v>17</c:v>
                </c:pt>
                <c:pt idx="491">
                  <c:v>9</c:v>
                </c:pt>
                <c:pt idx="492">
                  <c:v>15</c:v>
                </c:pt>
                <c:pt idx="493">
                  <c:v>10</c:v>
                </c:pt>
                <c:pt idx="494">
                  <c:v>7</c:v>
                </c:pt>
                <c:pt idx="495">
                  <c:v>13</c:v>
                </c:pt>
                <c:pt idx="496">
                  <c:v>13</c:v>
                </c:pt>
                <c:pt idx="497">
                  <c:v>15</c:v>
                </c:pt>
                <c:pt idx="498">
                  <c:v>10</c:v>
                </c:pt>
                <c:pt idx="499">
                  <c:v>11</c:v>
                </c:pt>
                <c:pt idx="500">
                  <c:v>11</c:v>
                </c:pt>
                <c:pt idx="501">
                  <c:v>14</c:v>
                </c:pt>
                <c:pt idx="502">
                  <c:v>29</c:v>
                </c:pt>
                <c:pt idx="503">
                  <c:v>15</c:v>
                </c:pt>
                <c:pt idx="504">
                  <c:v>18</c:v>
                </c:pt>
                <c:pt idx="505">
                  <c:v>22</c:v>
                </c:pt>
                <c:pt idx="506">
                  <c:v>8</c:v>
                </c:pt>
                <c:pt idx="507">
                  <c:v>16</c:v>
                </c:pt>
                <c:pt idx="508">
                  <c:v>5</c:v>
                </c:pt>
                <c:pt idx="509">
                  <c:v>5</c:v>
                </c:pt>
                <c:pt idx="510">
                  <c:v>9</c:v>
                </c:pt>
                <c:pt idx="511">
                  <c:v>17</c:v>
                </c:pt>
                <c:pt idx="512">
                  <c:v>12</c:v>
                </c:pt>
                <c:pt idx="513">
                  <c:v>6</c:v>
                </c:pt>
                <c:pt idx="514">
                  <c:v>4</c:v>
                </c:pt>
                <c:pt idx="515">
                  <c:v>7</c:v>
                </c:pt>
                <c:pt idx="516">
                  <c:v>8</c:v>
                </c:pt>
                <c:pt idx="517">
                  <c:v>8</c:v>
                </c:pt>
                <c:pt idx="518">
                  <c:v>2</c:v>
                </c:pt>
                <c:pt idx="519">
                  <c:v>9</c:v>
                </c:pt>
                <c:pt idx="520">
                  <c:v>6</c:v>
                </c:pt>
                <c:pt idx="521">
                  <c:v>10</c:v>
                </c:pt>
                <c:pt idx="522">
                  <c:v>1</c:v>
                </c:pt>
                <c:pt idx="523">
                  <c:v>2</c:v>
                </c:pt>
                <c:pt idx="524">
                  <c:v>13</c:v>
                </c:pt>
                <c:pt idx="525">
                  <c:v>13</c:v>
                </c:pt>
                <c:pt idx="526">
                  <c:v>19</c:v>
                </c:pt>
                <c:pt idx="527">
                  <c:v>2</c:v>
                </c:pt>
                <c:pt idx="528">
                  <c:v>10</c:v>
                </c:pt>
                <c:pt idx="529">
                  <c:v>7</c:v>
                </c:pt>
                <c:pt idx="530">
                  <c:v>8</c:v>
                </c:pt>
                <c:pt idx="531">
                  <c:v>2</c:v>
                </c:pt>
                <c:pt idx="532">
                  <c:v>8</c:v>
                </c:pt>
                <c:pt idx="533">
                  <c:v>9</c:v>
                </c:pt>
                <c:pt idx="534">
                  <c:v>19</c:v>
                </c:pt>
                <c:pt idx="535">
                  <c:v>10</c:v>
                </c:pt>
                <c:pt idx="536">
                  <c:v>12</c:v>
                </c:pt>
                <c:pt idx="537">
                  <c:v>9</c:v>
                </c:pt>
                <c:pt idx="538">
                  <c:v>19</c:v>
                </c:pt>
                <c:pt idx="539">
                  <c:v>11</c:v>
                </c:pt>
                <c:pt idx="540">
                  <c:v>10</c:v>
                </c:pt>
                <c:pt idx="541">
                  <c:v>18</c:v>
                </c:pt>
                <c:pt idx="542">
                  <c:v>20</c:v>
                </c:pt>
                <c:pt idx="543">
                  <c:v>11</c:v>
                </c:pt>
                <c:pt idx="544">
                  <c:v>9</c:v>
                </c:pt>
                <c:pt idx="545">
                  <c:v>12</c:v>
                </c:pt>
                <c:pt idx="546">
                  <c:v>8</c:v>
                </c:pt>
                <c:pt idx="547">
                  <c:v>5</c:v>
                </c:pt>
                <c:pt idx="548">
                  <c:v>8</c:v>
                </c:pt>
                <c:pt idx="549">
                  <c:v>5</c:v>
                </c:pt>
                <c:pt idx="550">
                  <c:v>4</c:v>
                </c:pt>
                <c:pt idx="551">
                  <c:v>6</c:v>
                </c:pt>
                <c:pt idx="552">
                  <c:v>1</c:v>
                </c:pt>
                <c:pt idx="55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FD-BA4B-8AE5-6B879AD7AE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876367744"/>
        <c:axId val="876404272"/>
      </c:barChart>
      <c:dateAx>
        <c:axId val="876367744"/>
        <c:scaling>
          <c:orientation val="minMax"/>
        </c:scaling>
        <c:delete val="0"/>
        <c:axPos val="b"/>
        <c:numFmt formatCode="m/d/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6404272"/>
        <c:crosses val="autoZero"/>
        <c:auto val="1"/>
        <c:lblOffset val="100"/>
        <c:baseTimeUnit val="days"/>
      </c:dateAx>
      <c:valAx>
        <c:axId val="876404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6367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29T10:51:43.923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29T10:51:43.923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29T10:51:43.923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29T10:51:43.923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7" tIns="45683" rIns="91367" bIns="4568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79484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7" tIns="45683" rIns="91367" bIns="4568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7" tIns="45683" rIns="91367" bIns="4568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7" tIns="45683" rIns="91367" bIns="4568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D6144D4-DB38-A94A-B4D3-111C60707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984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79484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5223F8D-2618-1D4F-991D-3D85D6F73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330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ei.org/publication/how-important-is-international-trade-to-each-us-states-economy-pretty-important-for-a-lot-of-states/" TargetMode="External"/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res_e/booksp_e/00_wtr19_e.pdf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C86D2-705E-4E4C-92F1-3F60E1FEA1F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08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18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21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B0DA58-163A-BC45-A4FA-2F2F30AF0672}" type="slidenum">
              <a:rPr lang="en-US">
                <a:latin typeface="Arial" pitchFamily="-109" charset="0"/>
              </a:rPr>
              <a:pPr/>
              <a:t>34</a:t>
            </a:fld>
            <a:endParaRPr lang="en-US">
              <a:latin typeface="Arial" pitchFamily="-109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See Intro 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Data.xls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Exports per GDP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(IMF data would be better here)</a:t>
            </a:r>
          </a:p>
        </p:txBody>
      </p:sp>
    </p:spTree>
    <p:extLst>
      <p:ext uri="{BB962C8B-B14F-4D97-AF65-F5344CB8AC3E}">
        <p14:creationId xmlns:p14="http://schemas.microsoft.com/office/powerpoint/2010/main" val="1536646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B0DA58-163A-BC45-A4FA-2F2F30AF0672}" type="slidenum">
              <a:rPr lang="en-US">
                <a:latin typeface="Arial" pitchFamily="-109" charset="0"/>
              </a:rPr>
              <a:pPr/>
              <a:t>35</a:t>
            </a:fld>
            <a:endParaRPr lang="en-US">
              <a:latin typeface="Arial" pitchFamily="-109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See Intro 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Data.xls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Exports per GDP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(IMF data would be better here)</a:t>
            </a:r>
          </a:p>
        </p:txBody>
      </p:sp>
    </p:spTree>
    <p:extLst>
      <p:ext uri="{BB962C8B-B14F-4D97-AF65-F5344CB8AC3E}">
        <p14:creationId xmlns:p14="http://schemas.microsoft.com/office/powerpoint/2010/main" val="802649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B13E4E-FC70-2F4B-A004-FCC4170325E6}" type="slidenum">
              <a:rPr lang="en-US">
                <a:latin typeface="Arial" pitchFamily="-109" charset="0"/>
              </a:rPr>
              <a:pPr/>
              <a:t>36</a:t>
            </a:fld>
            <a:endParaRPr lang="en-US">
              <a:latin typeface="Arial" pitchFamily="-109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Source:  http://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www.wto.org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english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res_e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statis_e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/its2015_e/section1_e/i04.xls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Chart goes through May 25,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8ED2E5-F691-9B44-951E-88C3CB78D03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064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WTO, World Trade Report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326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05E4D5-FCD4-B747-9EE9-EA8ADF9C3546}" type="slidenum">
              <a:rPr lang="en-US">
                <a:latin typeface="Arial" pitchFamily="-109" charset="0"/>
              </a:rPr>
              <a:pPr/>
              <a:t>44</a:t>
            </a:fld>
            <a:endParaRPr lang="en-US">
              <a:latin typeface="Arial" pitchFamily="-109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Source:  http://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www.wto.org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english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res_e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statis_e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/its2015_e/section2_e/ii01.xls</a:t>
            </a:r>
          </a:p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Columns for 05-13 and 2009 kept from earlier.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319E6E-B5E0-924C-859D-4E205E4E7806}" type="slidenum">
              <a:rPr lang="en-US">
                <a:latin typeface="Arial" pitchFamily="-109" charset="0"/>
              </a:rPr>
              <a:pPr/>
              <a:t>47</a:t>
            </a:fld>
            <a:endParaRPr lang="en-US">
              <a:latin typeface="Arial" pitchFamily="-109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Source:  http://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www.gpo.gov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fdsys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pkg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/ERP-2013/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xls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/ERP-2013-table104.xls</a:t>
            </a:r>
          </a:p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NOTE:  ERP no longer providing this table since 2014.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319E6E-B5E0-924C-859D-4E205E4E7806}" type="slidenum">
              <a:rPr lang="en-US">
                <a:latin typeface="Arial" pitchFamily="-109" charset="0"/>
              </a:rPr>
              <a:pPr/>
              <a:t>48</a:t>
            </a:fld>
            <a:endParaRPr lang="en-US">
              <a:latin typeface="Arial" pitchFamily="-109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The Balance</a:t>
            </a:r>
          </a:p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https://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www.thebalance.com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/u-s-imports-and-exports-components-and-statistics-3306270</a:t>
            </a:r>
          </a:p>
        </p:txBody>
      </p:sp>
    </p:spTree>
    <p:extLst>
      <p:ext uri="{BB962C8B-B14F-4D97-AF65-F5344CB8AC3E}">
        <p14:creationId xmlns:p14="http://schemas.microsoft.com/office/powerpoint/2010/main" val="42160854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Perry,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 J. and Olivier Ballou, “</a:t>
            </a:r>
            <a:r>
              <a:rPr lang="en-US" b="0" dirty="0"/>
              <a:t>Every state’s top foreign trading partner for imports and exports in 2016,” </a:t>
            </a:r>
            <a:r>
              <a:rPr lang="en-US" b="0" i="1" dirty="0"/>
              <a:t>Washington Examiner</a:t>
            </a:r>
            <a:r>
              <a:rPr lang="en-US" b="0" i="0" dirty="0"/>
              <a:t>, March 2, 2017. http://</a:t>
            </a:r>
            <a:r>
              <a:rPr lang="en-US" b="0" i="0" dirty="0" err="1"/>
              <a:t>www.aei.org</a:t>
            </a:r>
            <a:r>
              <a:rPr lang="en-US" b="0" i="0"/>
              <a:t>/publication/every-states-top-foreign-trading-partner-for-imports-and-exports-in-2016/  [Didn’t do notes on this.]</a:t>
            </a:r>
            <a:endParaRPr lang="en-US" b="0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D28A0-C32B-034E-A118-7A9F9568F43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10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Perry,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 J. and Olivier Ballou, “</a:t>
            </a:r>
            <a:r>
              <a:rPr lang="en-US" b="0" dirty="0"/>
              <a:t>Every state’s top foreign trading partner for imports and exports in 2016,” </a:t>
            </a:r>
            <a:r>
              <a:rPr lang="en-US" b="0" i="1" dirty="0"/>
              <a:t>Washington Examiner</a:t>
            </a:r>
            <a:r>
              <a:rPr lang="en-US" b="0" i="0" dirty="0"/>
              <a:t>, March 2, 2017. http://</a:t>
            </a:r>
            <a:r>
              <a:rPr lang="en-US" b="0" i="0" dirty="0" err="1"/>
              <a:t>www.aei.org</a:t>
            </a:r>
            <a:r>
              <a:rPr lang="en-US" b="0" i="0" dirty="0"/>
              <a:t>/publication/every-states-top-foreign-trading-partner-for-imports-and-exports-in-2016/  [Didn’t do notes on this.]</a:t>
            </a:r>
            <a:endParaRPr lang="en-US" b="0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D28A0-C32B-034E-A118-7A9F9568F43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725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Perry, Mark J., “How important is international trade to each US state’s economy? Pretty important for a lot of our states,”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American Enterprise Institute, October 22, 2017.  [6p] 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http://www.aei.org/publication/how-important-is-international-trade-to-each-us-states-economy-pretty-important-for-a-lot-of-states/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D28A0-C32B-034E-A118-7A9F9568F43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703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F91828-56F1-2843-AF31-96EEDEE0373A}" type="slidenum">
              <a:rPr lang="en-US"/>
              <a:pPr/>
              <a:t>66</a:t>
            </a:fld>
            <a:endParaRPr lang="en-US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Source:  landandfreedom.org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3AD90A-FBF0-9245-B0C6-0739499F9F99}" type="slidenum">
              <a:rPr lang="en-US">
                <a:latin typeface="Arial" pitchFamily="-109" charset="0"/>
              </a:rPr>
              <a:pPr/>
              <a:t>19</a:t>
            </a:fld>
            <a:endParaRPr lang="en-US">
              <a:latin typeface="Arial" pitchFamily="-109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Source:  Factbook,</a:t>
            </a:r>
            <a:r>
              <a:rPr lang="en-US" baseline="0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country (world)</a:t>
            </a:r>
          </a:p>
          <a:p>
            <a:pPr eaLnBrk="1" hangingPunct="1"/>
            <a:r>
              <a:rPr lang="en-US" baseline="0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World Factbook / World / Economy / Exports</a:t>
            </a:r>
          </a:p>
          <a:p>
            <a:pPr eaLnBrk="1" hangingPunct="1"/>
            <a:r>
              <a:rPr lang="en-US" baseline="0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World Factbook / World / Economy / GDP (official exchange rate)</a:t>
            </a:r>
          </a:p>
          <a:p>
            <a:pPr eaLnBrk="1" hangingPunct="1"/>
            <a:r>
              <a:rPr lang="en-US" baseline="0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(Can get more recent country data there, and add them up in Numbers, but years are not all the same.</a:t>
            </a:r>
            <a:endParaRPr lang="en-US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F91828-56F1-2843-AF31-96EEDEE0373A}" type="slidenum">
              <a:rPr lang="en-US"/>
              <a:pPr/>
              <a:t>67</a:t>
            </a:fld>
            <a:endParaRPr lang="en-US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</a:t>
            </a:r>
            <a:r>
              <a:rPr lang="en-US" baseline="0" dirty="0"/>
              <a:t>  Irwin, Doug</a:t>
            </a:r>
            <a:r>
              <a:rPr lang="en-US" b="0" baseline="0" dirty="0"/>
              <a:t>, “</a:t>
            </a:r>
            <a:r>
              <a:rPr lang="en-US" sz="1200" b="0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Trade Restrictiveness and Deadweight Losses from U.S. Tariffs,” 22 December 2008, Figure 1.</a:t>
            </a:r>
            <a:endParaRPr lang="en-US" b="0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WTO,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http://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rtais.wto.org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/UI/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PublicMaintainRTAHome.aspx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D28A0-C32B-034E-A118-7A9F9568F43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719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www.hbo.com</a:t>
            </a:r>
            <a:r>
              <a:rPr lang="en-US" dirty="0"/>
              <a:t>/content/dam/</a:t>
            </a:r>
            <a:r>
              <a:rPr lang="en-US" dirty="0" err="1"/>
              <a:t>hbodata</a:t>
            </a:r>
            <a:r>
              <a:rPr lang="en-US" dirty="0"/>
              <a:t>/series/last-week-tonight-with-john-</a:t>
            </a:r>
            <a:r>
              <a:rPr lang="en-US" dirty="0" err="1"/>
              <a:t>oliver</a:t>
            </a:r>
            <a:r>
              <a:rPr lang="en-US" dirty="0"/>
              <a:t>/promo/s5/180820-ep140-trade-1920.jpg/_</a:t>
            </a:r>
            <a:r>
              <a:rPr lang="en-US" dirty="0" err="1"/>
              <a:t>jcr_content</a:t>
            </a:r>
            <a:r>
              <a:rPr lang="en-US" dirty="0"/>
              <a:t>/renditions/cq5dam.web.1200.675.jpeg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272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=w86g_pduTiI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200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www.hbo.com</a:t>
            </a:r>
            <a:r>
              <a:rPr lang="en-US" dirty="0"/>
              <a:t>/content/dam/</a:t>
            </a:r>
            <a:r>
              <a:rPr lang="en-US" dirty="0" err="1"/>
              <a:t>hbodata</a:t>
            </a:r>
            <a:r>
              <a:rPr lang="en-US" dirty="0"/>
              <a:t>/series/last-week-tonight-with-john-</a:t>
            </a:r>
            <a:r>
              <a:rPr lang="en-US" dirty="0" err="1"/>
              <a:t>oliver</a:t>
            </a:r>
            <a:r>
              <a:rPr lang="en-US" dirty="0"/>
              <a:t>/promo/s5/180820-ep140-trade-1920.jpg/_</a:t>
            </a:r>
            <a:r>
              <a:rPr lang="en-US" dirty="0" err="1"/>
              <a:t>jcr_content</a:t>
            </a:r>
            <a:r>
              <a:rPr lang="en-US" dirty="0"/>
              <a:t>/renditions/cq5dam.web.1200.675.jpeg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624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www.hbo.com</a:t>
            </a:r>
            <a:r>
              <a:rPr lang="en-US" dirty="0"/>
              <a:t>/content/dam/</a:t>
            </a:r>
            <a:r>
              <a:rPr lang="en-US" dirty="0" err="1"/>
              <a:t>hbodata</a:t>
            </a:r>
            <a:r>
              <a:rPr lang="en-US" dirty="0"/>
              <a:t>/series/last-week-tonight-with-john-</a:t>
            </a:r>
            <a:r>
              <a:rPr lang="en-US" dirty="0" err="1"/>
              <a:t>oliver</a:t>
            </a:r>
            <a:r>
              <a:rPr lang="en-US" dirty="0"/>
              <a:t>/promo/s5/180820-ep140-trade-1920.jpg/_</a:t>
            </a:r>
            <a:r>
              <a:rPr lang="en-US" dirty="0" err="1"/>
              <a:t>jcr_content</a:t>
            </a:r>
            <a:r>
              <a:rPr lang="en-US" dirty="0"/>
              <a:t>/renditions/cq5dam.web.1200.675.jpeg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693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www.hbo.com</a:t>
            </a:r>
            <a:r>
              <a:rPr lang="en-US" dirty="0"/>
              <a:t>/content/dam/</a:t>
            </a:r>
            <a:r>
              <a:rPr lang="en-US" dirty="0" err="1"/>
              <a:t>hbodata</a:t>
            </a:r>
            <a:r>
              <a:rPr lang="en-US" dirty="0"/>
              <a:t>/series/last-week-tonight-with-john-</a:t>
            </a:r>
            <a:r>
              <a:rPr lang="en-US" dirty="0" err="1"/>
              <a:t>oliver</a:t>
            </a:r>
            <a:r>
              <a:rPr lang="en-US" dirty="0"/>
              <a:t>/promo/s5/180820-ep140-trade-1920.jpg/_</a:t>
            </a:r>
            <a:r>
              <a:rPr lang="en-US" dirty="0" err="1"/>
              <a:t>jcr_content</a:t>
            </a:r>
            <a:r>
              <a:rPr lang="en-US" dirty="0"/>
              <a:t>/renditions/cq5dam.web.1200.675.jpeg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040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www.hbo.com</a:t>
            </a:r>
            <a:r>
              <a:rPr lang="en-US" dirty="0"/>
              <a:t>/content/dam/</a:t>
            </a:r>
            <a:r>
              <a:rPr lang="en-US" dirty="0" err="1"/>
              <a:t>hbodata</a:t>
            </a:r>
            <a:r>
              <a:rPr lang="en-US" dirty="0"/>
              <a:t>/series/last-week-tonight-with-john-</a:t>
            </a:r>
            <a:r>
              <a:rPr lang="en-US" dirty="0" err="1"/>
              <a:t>oliver</a:t>
            </a:r>
            <a:r>
              <a:rPr lang="en-US" dirty="0"/>
              <a:t>/promo/s5/180820-ep140-trade-1920.jpg/_</a:t>
            </a:r>
            <a:r>
              <a:rPr lang="en-US" dirty="0" err="1"/>
              <a:t>jcr_content</a:t>
            </a:r>
            <a:r>
              <a:rPr lang="en-US" dirty="0"/>
              <a:t>/renditions/cq5dam.web.1200.675.jpeg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60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Economist “Barriers to Entry</a:t>
            </a:r>
            <a:r>
              <a:rPr lang="en-US"/>
              <a:t>” article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www.hbo.com</a:t>
            </a:r>
            <a:r>
              <a:rPr lang="en-US" dirty="0"/>
              <a:t>/content/dam/</a:t>
            </a:r>
            <a:r>
              <a:rPr lang="en-US" dirty="0" err="1"/>
              <a:t>hbodata</a:t>
            </a:r>
            <a:r>
              <a:rPr lang="en-US" dirty="0"/>
              <a:t>/series/last-week-tonight-with-john-</a:t>
            </a:r>
            <a:r>
              <a:rPr lang="en-US" dirty="0" err="1"/>
              <a:t>oliver</a:t>
            </a:r>
            <a:r>
              <a:rPr lang="en-US" dirty="0"/>
              <a:t>/promo/s5/180820-ep140-trade-1920.jpg/_</a:t>
            </a:r>
            <a:r>
              <a:rPr lang="en-US" dirty="0" err="1"/>
              <a:t>jcr_content</a:t>
            </a:r>
            <a:r>
              <a:rPr lang="en-US" dirty="0"/>
              <a:t>/renditions/cq5dam.web.1200.675.jpeg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248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Jones, “Supply chains are a mess. So how come trade is booming?” </a:t>
            </a:r>
            <a:r>
              <a:rPr lang="en-US" b="0" i="1" dirty="0"/>
              <a:t>Financial Times</a:t>
            </a:r>
            <a:r>
              <a:rPr lang="en-US" b="0" i="0" dirty="0"/>
              <a:t>, August 25, 2021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https://</a:t>
            </a:r>
            <a:r>
              <a:rPr lang="en-US" b="0" dirty="0" err="1"/>
              <a:t>www.ft.com</a:t>
            </a:r>
            <a:r>
              <a:rPr lang="en-US" b="0" dirty="0"/>
              <a:t>/content/10f66c95-420c-4d2f-b04f-d6c8ab5af91f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54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WTO, World Trade Report 2019:  The future of services trade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https://www.wto.org/english/res_e/booksp_e/00_wtr19_e.pdf</a:t>
            </a: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31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5BFA52-CDFA-C947-8376-E0C76A337441}" type="slidenum">
              <a:rPr lang="en-US">
                <a:latin typeface="Arial" pitchFamily="-109" charset="0"/>
              </a:rPr>
              <a:pPr/>
              <a:t>24</a:t>
            </a:fld>
            <a:endParaRPr lang="en-US">
              <a:latin typeface="Arial" pitchFamily="-109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Source:  https://www.cia.gov/cia/publications/factbook/rankorder/2078rank.html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DCF248-7311-D343-80AB-7217F13F6AA5}" type="slidenum">
              <a:rPr lang="en-US">
                <a:latin typeface="Arial" pitchFamily="-109" charset="0"/>
              </a:rPr>
              <a:pPr/>
              <a:t>25</a:t>
            </a:fld>
            <a:endParaRPr lang="en-US">
              <a:latin typeface="Arial" pitchFamily="-109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https://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www.wto.org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english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res_e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statis_e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/wts2021_e/wts2021chapter05_e.pdf</a:t>
            </a:r>
          </a:p>
        </p:txBody>
      </p:sp>
    </p:spTree>
    <p:extLst>
      <p:ext uri="{BB962C8B-B14F-4D97-AF65-F5344CB8AC3E}">
        <p14:creationId xmlns:p14="http://schemas.microsoft.com/office/powerpoint/2010/main" val="2027650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DCF248-7311-D343-80AB-7217F13F6AA5}" type="slidenum">
              <a:rPr lang="en-US">
                <a:latin typeface="Arial" pitchFamily="-109" charset="0"/>
              </a:rPr>
              <a:pPr/>
              <a:t>26</a:t>
            </a:fld>
            <a:endParaRPr lang="en-US">
              <a:latin typeface="Arial" pitchFamily="-109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https://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www.wto.org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english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res_e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statis_e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/wts2021_e/wts2021chapter05_e.pdf</a:t>
            </a:r>
          </a:p>
        </p:txBody>
      </p:sp>
    </p:spTree>
    <p:extLst>
      <p:ext uri="{BB962C8B-B14F-4D97-AF65-F5344CB8AC3E}">
        <p14:creationId xmlns:p14="http://schemas.microsoft.com/office/powerpoint/2010/main" val="348231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03A1A-E773-3841-ADFC-BBF99E444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1E7D6-0FCC-384A-B3CB-7FD4D2564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2A549-A8EC-5E41-AE09-B359ABBC7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9FEF9-6A94-4C4E-82BC-84DF130E0B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DFB22-C7E9-9E4B-8431-4E4E88AD0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4C07A-C2E5-4246-89C7-DDE8BF5A8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3AC2E-915D-0649-8D8C-D175FF52D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9F8A2-9406-AB4D-8F2E-4C2286D01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5BEF1-0CF0-D64B-8500-E8C28A928F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FF836-5028-4F40-B892-777B2D023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5C378-E859-C447-B1DC-01D4478958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EF9EC-3A0F-274E-9559-CA32AB3C47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7587ACD-9E44-A142-A97F-0C26FC135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-personal.umich.edu/~alandear/courses/541/541.html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alandear@umich.edu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3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3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3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3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3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3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4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5040" y="3317412"/>
            <a:ext cx="7772400" cy="1470025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Class 0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>
                <a:ea typeface="ＭＳ Ｐゴシック" pitchFamily="-109" charset="-128"/>
                <a:cs typeface="ＭＳ Ｐゴシック" pitchFamily="-109" charset="-128"/>
              </a:rPr>
              <a:t> 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Introduction &amp; Overview of the 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International Economy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>
                <a:ea typeface="ＭＳ Ｐゴシック" pitchFamily="-109" charset="-128"/>
                <a:cs typeface="ＭＳ Ｐゴシック" pitchFamily="-109" charset="-128"/>
              </a:rPr>
              <a:t> 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>
                <a:ea typeface="ＭＳ Ｐゴシック" pitchFamily="-109" charset="-128"/>
                <a:cs typeface="ＭＳ Ｐゴシック" pitchFamily="-109" charset="-128"/>
              </a:rPr>
              <a:t>by</a:t>
            </a:r>
            <a:br>
              <a:rPr lang="en-US" sz="2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>
                <a:ea typeface="ＭＳ Ｐゴシック" pitchFamily="-109" charset="-128"/>
                <a:cs typeface="ＭＳ Ｐゴシック" pitchFamily="-109" charset="-128"/>
              </a:rPr>
              <a:t>Alan V. Deardorff</a:t>
            </a:r>
            <a:br>
              <a:rPr lang="en-US" sz="2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>
                <a:ea typeface="ＭＳ Ｐゴシック" pitchFamily="-109" charset="-128"/>
                <a:cs typeface="ＭＳ Ｐゴシック" pitchFamily="-109" charset="-128"/>
              </a:rPr>
              <a:t>University of Michigan</a:t>
            </a:r>
            <a:br>
              <a:rPr lang="en-US" sz="2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>
                <a:ea typeface="ＭＳ Ｐゴシック" pitchFamily="-109" charset="-128"/>
                <a:cs typeface="ＭＳ Ｐゴシック" pitchFamily="-109" charset="-128"/>
              </a:rPr>
              <a:t>2022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8560" y="927443"/>
            <a:ext cx="6400800" cy="1066800"/>
          </a:xfrm>
        </p:spPr>
        <p:txBody>
          <a:bodyPr/>
          <a:lstStyle/>
          <a:p>
            <a:pPr eaLnBrk="1" hangingPunct="1"/>
            <a:r>
              <a:rPr lang="en-US" sz="5400" dirty="0">
                <a:ea typeface="ＭＳ Ｐゴシック" pitchFamily="-109" charset="-128"/>
                <a:cs typeface="ＭＳ Ｐゴシック" pitchFamily="-109" charset="-128"/>
              </a:rPr>
              <a:t>PubPol/Econ 541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166E-C6F5-A544-A207-588B85CC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9B8F6-1F2C-E94F-9938-6CC76CC0C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Requirements:</a:t>
            </a:r>
          </a:p>
          <a:p>
            <a:pPr lvl="1"/>
            <a:r>
              <a:rPr lang="en-US" dirty="0"/>
              <a:t>Weekly Quizzes (count only best 10)</a:t>
            </a:r>
          </a:p>
          <a:p>
            <a:pPr lvl="1"/>
            <a:r>
              <a:rPr lang="en-US" dirty="0"/>
              <a:t>3 Papers (done in assigned groups)</a:t>
            </a:r>
          </a:p>
          <a:p>
            <a:pPr lvl="1"/>
            <a:r>
              <a:rPr lang="en-US" dirty="0"/>
              <a:t>Class participation</a:t>
            </a:r>
          </a:p>
          <a:p>
            <a:pPr lvl="1"/>
            <a:r>
              <a:rPr lang="en-US" dirty="0"/>
              <a:t>News</a:t>
            </a:r>
          </a:p>
          <a:p>
            <a:pPr lvl="2"/>
            <a:r>
              <a:rPr lang="en-US" dirty="0"/>
              <a:t>We’ll discuss, weekly</a:t>
            </a:r>
          </a:p>
          <a:p>
            <a:pPr lvl="2"/>
            <a:r>
              <a:rPr lang="en-US" dirty="0"/>
              <a:t>See tabulation on my website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3AC5C-D86A-6D46-91D3-F9D5F33E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B50EA-AB59-E248-B2F3-7F89ECC3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92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F239E4-5647-A34C-9ADC-70109159A8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375A99-2AC9-0249-8F43-75838AAB0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6F0C48-6C30-4C99-FF63-1DDD4828C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3716"/>
            <a:ext cx="9144000" cy="409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84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526607ED-5672-6343-8C48-6F50C18C85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415479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AA752-9CB6-524E-AC75-BAEB8BD3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0EC804AC-15AD-BF4D-A023-FABFEFC202C8}"/>
              </a:ext>
            </a:extLst>
          </p:cNvPr>
          <p:cNvSpPr/>
          <p:nvPr/>
        </p:nvSpPr>
        <p:spPr>
          <a:xfrm rot="16200000" flipV="1">
            <a:off x="2485312" y="2099820"/>
            <a:ext cx="218661" cy="1492851"/>
          </a:xfrm>
          <a:prstGeom prst="rightBrace">
            <a:avLst>
              <a:gd name="adj1" fmla="val 48333"/>
              <a:gd name="adj2" fmla="val 50000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DA6F22-0E49-B347-AC92-96D52F4FE08D}"/>
              </a:ext>
            </a:extLst>
          </p:cNvPr>
          <p:cNvSpPr txBox="1"/>
          <p:nvPr/>
        </p:nvSpPr>
        <p:spPr>
          <a:xfrm>
            <a:off x="3962400" y="1501635"/>
            <a:ext cx="1704501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1-8/2015</a:t>
            </a:r>
          </a:p>
          <a:p>
            <a:pPr algn="ctr"/>
            <a:r>
              <a:rPr lang="en-US" dirty="0"/>
              <a:t>Greece Crisis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6F80B560-766C-B64B-9A90-CB5224AA060C}"/>
              </a:ext>
            </a:extLst>
          </p:cNvPr>
          <p:cNvSpPr/>
          <p:nvPr/>
        </p:nvSpPr>
        <p:spPr>
          <a:xfrm rot="16200000" flipV="1">
            <a:off x="4678238" y="1977834"/>
            <a:ext cx="143662" cy="508537"/>
          </a:xfrm>
          <a:prstGeom prst="rightBrace">
            <a:avLst>
              <a:gd name="adj1" fmla="val 48333"/>
              <a:gd name="adj2" fmla="val 50000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59E306-ADB9-AB4E-88C7-F3B7A8177E34}"/>
              </a:ext>
            </a:extLst>
          </p:cNvPr>
          <p:cNvSpPr txBox="1"/>
          <p:nvPr/>
        </p:nvSpPr>
        <p:spPr>
          <a:xfrm>
            <a:off x="5036373" y="2413750"/>
            <a:ext cx="1438568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6/23/2016</a:t>
            </a:r>
          </a:p>
          <a:p>
            <a:pPr algn="ctr"/>
            <a:r>
              <a:rPr lang="en-US" dirty="0"/>
              <a:t>Brexit Vote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12C488-DA19-1040-8B2B-35CC25C85088}"/>
              </a:ext>
            </a:extLst>
          </p:cNvPr>
          <p:cNvCxnSpPr>
            <a:cxnSpLocks/>
          </p:cNvCxnSpPr>
          <p:nvPr/>
        </p:nvCxnSpPr>
        <p:spPr>
          <a:xfrm>
            <a:off x="5036373" y="3060081"/>
            <a:ext cx="630528" cy="4979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ight Brace 11">
            <a:extLst>
              <a:ext uri="{FF2B5EF4-FFF2-40B4-BE49-F238E27FC236}">
                <a16:creationId xmlns:a16="http://schemas.microsoft.com/office/drawing/2014/main" id="{82BFE365-CA16-614C-B85E-11EF21C30480}"/>
              </a:ext>
            </a:extLst>
          </p:cNvPr>
          <p:cNvSpPr/>
          <p:nvPr/>
        </p:nvSpPr>
        <p:spPr>
          <a:xfrm rot="16200000" flipV="1">
            <a:off x="7507591" y="1393398"/>
            <a:ext cx="218661" cy="1509135"/>
          </a:xfrm>
          <a:prstGeom prst="rightBrace">
            <a:avLst>
              <a:gd name="adj1" fmla="val 48333"/>
              <a:gd name="adj2" fmla="val 50000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822BC6-CAD5-F640-B8D1-58D1ACE8BFEB}"/>
              </a:ext>
            </a:extLst>
          </p:cNvPr>
          <p:cNvSpPr txBox="1"/>
          <p:nvPr/>
        </p:nvSpPr>
        <p:spPr>
          <a:xfrm>
            <a:off x="6858000" y="1371600"/>
            <a:ext cx="1458998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3/18-1/20</a:t>
            </a:r>
          </a:p>
          <a:p>
            <a:pPr algn="ctr"/>
            <a:r>
              <a:rPr lang="en-US" dirty="0"/>
              <a:t>Trade war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35D3AF-7A31-874F-8E4C-065E32725345}"/>
              </a:ext>
            </a:extLst>
          </p:cNvPr>
          <p:cNvSpPr txBox="1"/>
          <p:nvPr/>
        </p:nvSpPr>
        <p:spPr>
          <a:xfrm>
            <a:off x="1675617" y="2074172"/>
            <a:ext cx="1891175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2011-2013</a:t>
            </a:r>
          </a:p>
          <a:p>
            <a:pPr algn="ctr"/>
            <a:r>
              <a:rPr lang="en-US" dirty="0"/>
              <a:t>Eurozone Crisis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376CD30-1C2A-3440-81A7-A6AD1B15F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  <a:endParaRPr lang="en-US" dirty="0"/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FADCDFF9-03FC-8B49-8673-905277EEDD2C}"/>
              </a:ext>
            </a:extLst>
          </p:cNvPr>
          <p:cNvSpPr/>
          <p:nvPr/>
        </p:nvSpPr>
        <p:spPr>
          <a:xfrm rot="16200000" flipV="1">
            <a:off x="8576869" y="3996132"/>
            <a:ext cx="143662" cy="380999"/>
          </a:xfrm>
          <a:prstGeom prst="rightBrace">
            <a:avLst>
              <a:gd name="adj1" fmla="val 48333"/>
              <a:gd name="adj2" fmla="val 50000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F6968E-6EB4-5D41-8951-9B4FE84B8FD4}"/>
              </a:ext>
            </a:extLst>
          </p:cNvPr>
          <p:cNvSpPr txBox="1"/>
          <p:nvPr/>
        </p:nvSpPr>
        <p:spPr>
          <a:xfrm rot="5400000">
            <a:off x="7966367" y="2985877"/>
            <a:ext cx="1458998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2-?/20</a:t>
            </a:r>
          </a:p>
          <a:p>
            <a:pPr algn="ctr"/>
            <a:r>
              <a:rPr lang="en-US" dirty="0"/>
              <a:t>COVID-19</a:t>
            </a:r>
          </a:p>
        </p:txBody>
      </p:sp>
    </p:spTree>
    <p:extLst>
      <p:ext uri="{BB962C8B-B14F-4D97-AF65-F5344CB8AC3E}">
        <p14:creationId xmlns:p14="http://schemas.microsoft.com/office/powerpoint/2010/main" val="1461210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166E-C6F5-A544-A207-588B85CC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9B8F6-1F2C-E94F-9938-6CC76CC0C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Classroom Reserved</a:t>
            </a:r>
          </a:p>
          <a:p>
            <a:pPr lvl="1"/>
            <a:r>
              <a:rPr lang="en-US" dirty="0"/>
              <a:t>Room 1220 Weill Hall is reserved for your use during class times:  </a:t>
            </a:r>
            <a:r>
              <a:rPr lang="en-US" dirty="0" err="1"/>
              <a:t>TTh</a:t>
            </a:r>
            <a:r>
              <a:rPr lang="en-US" dirty="0"/>
              <a:t> 8:30-9:50</a:t>
            </a:r>
          </a:p>
          <a:p>
            <a:pPr lvl="1"/>
            <a:r>
              <a:rPr lang="en-US" dirty="0"/>
              <a:t>Feel free to bring your laptop there to attend class free of disruptions</a:t>
            </a:r>
          </a:p>
          <a:p>
            <a:pPr lvl="1"/>
            <a:r>
              <a:rPr lang="en-US" dirty="0"/>
              <a:t>You may meet other class members there in person.  Follow UM protocols for masking.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3AC5C-D86A-6D46-91D3-F9D5F33E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B50EA-AB59-E248-B2F3-7F89ECC3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77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628-A085-C440-8FAB-E6EA76CE4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4C6E6-4D0D-7443-986A-BCED22609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Recent trade events (trade war, etc.)</a:t>
            </a:r>
          </a:p>
          <a:p>
            <a:r>
              <a:rPr lang="en-US" dirty="0"/>
              <a:t>Tariff/quota analysis (needed for papers)</a:t>
            </a:r>
          </a:p>
          <a:p>
            <a:r>
              <a:rPr lang="en-US" dirty="0"/>
              <a:t>Int’l macro (exchange rates, deficit)</a:t>
            </a:r>
          </a:p>
          <a:p>
            <a:r>
              <a:rPr lang="en-US" dirty="0"/>
              <a:t>Institutions (Int’l, national)</a:t>
            </a:r>
          </a:p>
          <a:p>
            <a:r>
              <a:rPr lang="en-US" dirty="0"/>
              <a:t>Trade barriers (NTBs)</a:t>
            </a:r>
          </a:p>
          <a:p>
            <a:r>
              <a:rPr lang="en-US" dirty="0"/>
              <a:t>Trade theory (General equilibrium)</a:t>
            </a:r>
          </a:p>
          <a:p>
            <a:r>
              <a:rPr lang="en-US" dirty="0"/>
              <a:t>Uses &amp; abuses (FTAs, remedies, sanctions)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1A55CC-36E8-804B-A708-24FDDD792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05DF-93FA-1746-BB54-9F0E1143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48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15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rgbClr val="00B050"/>
                </a:solidFill>
                <a:ea typeface="ＭＳ Ｐゴシック" pitchFamily="-109" charset="-128"/>
                <a:cs typeface="ＭＳ Ｐゴシック" pitchFamily="-109" charset="-128"/>
              </a:rPr>
              <a:t>Pause for Discussion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5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16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Outline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“Globalization”</a:t>
            </a:r>
          </a:p>
          <a:p>
            <a:pPr eaLnBrk="1" hangingPunct="1"/>
            <a:r>
              <a:rPr lang="en-US" dirty="0"/>
              <a:t>Trade</a:t>
            </a:r>
          </a:p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Policies that Affect Others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307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59EEE7-58DF-6844-B18B-FC708848C080}" type="slidenum">
              <a:rPr lang="en-US" smtClean="0">
                <a:latin typeface="Arial" pitchFamily="-109" charset="0"/>
              </a:rPr>
              <a:pPr/>
              <a:t>17</a:t>
            </a:fld>
            <a:endParaRPr lang="en-US">
              <a:latin typeface="Arial" pitchFamily="-109" charset="0"/>
            </a:endParaRP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/>
            <a:r>
              <a:rPr lang="en-US" dirty="0"/>
              <a:t>Means different things to different people</a:t>
            </a:r>
          </a:p>
          <a:p>
            <a:pPr marL="1009650" lvl="1" indent="-609600" eaLnBrk="1" hangingPunct="1"/>
            <a:r>
              <a:rPr lang="en-US" dirty="0">
                <a:ea typeface="ＭＳ Ｐゴシック" pitchFamily="-109" charset="-128"/>
              </a:rPr>
              <a:t>My definitions (see my online Glossary):</a:t>
            </a:r>
          </a:p>
          <a:p>
            <a:pPr marL="1409700" lvl="2" indent="-609600" eaLnBrk="1" hangingPunct="1">
              <a:buFontTx/>
              <a:buNone/>
            </a:pPr>
            <a:r>
              <a:rPr lang="en-US" dirty="0">
                <a:ea typeface="ＭＳ Ｐゴシック" pitchFamily="-109" charset="-128"/>
              </a:rPr>
              <a:t>1.  The increasing world-wide integration of markets for goods, services and capital.</a:t>
            </a:r>
          </a:p>
          <a:p>
            <a:pPr marL="1409700" lvl="2" indent="-609600" eaLnBrk="1" hangingPunct="1">
              <a:buFontTx/>
              <a:buNone/>
            </a:pPr>
            <a:r>
              <a:rPr lang="en-US" dirty="0">
                <a:ea typeface="ＭＳ Ｐゴシック" pitchFamily="-109" charset="-128"/>
              </a:rPr>
              <a:t>2.  Also role of </a:t>
            </a:r>
            <a:r>
              <a:rPr lang="en-US" dirty="0" err="1">
                <a:ea typeface="ＭＳ Ｐゴシック" pitchFamily="-109" charset="-128"/>
              </a:rPr>
              <a:t>MNCs</a:t>
            </a:r>
            <a:r>
              <a:rPr lang="en-US" dirty="0">
                <a:ea typeface="ＭＳ Ｐゴシック" pitchFamily="-109" charset="-128"/>
              </a:rPr>
              <a:t>, IMF, WTO, World Bank.</a:t>
            </a:r>
          </a:p>
          <a:p>
            <a:pPr marL="1409700" lvl="2" indent="-609600" eaLnBrk="1" hangingPunct="1">
              <a:buFontTx/>
              <a:buNone/>
            </a:pPr>
            <a:r>
              <a:rPr lang="en-US" dirty="0">
                <a:ea typeface="ＭＳ Ｐゴシック" pitchFamily="-109" charset="-128"/>
              </a:rPr>
              <a:t>3.  Elsewhere: domination by United States.</a:t>
            </a:r>
          </a:p>
          <a:p>
            <a:pPr marL="1009650" lvl="1" indent="-609600" eaLnBrk="1" hangingPunct="1"/>
            <a:r>
              <a:rPr lang="en-US" dirty="0">
                <a:ea typeface="ＭＳ Ｐゴシック" pitchFamily="-109" charset="-128"/>
              </a:rPr>
              <a:t>Some see good, others see bad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“Globalization”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18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Outline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bg1">
                    <a:lumMod val="65000"/>
                  </a:schemeClr>
                </a:solidFill>
                <a:ea typeface="ＭＳ Ｐゴシック" pitchFamily="-109" charset="-128"/>
                <a:cs typeface="ＭＳ Ｐゴシック" pitchFamily="-109" charset="-128"/>
              </a:rPr>
              <a:t>“Globalization”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</a:rPr>
              <a:t>Trade</a:t>
            </a:r>
          </a:p>
          <a:p>
            <a:pPr eaLnBrk="1" hangingPunct="1"/>
            <a:r>
              <a:rPr lang="en-US" dirty="0">
                <a:solidFill>
                  <a:schemeClr val="bg1">
                    <a:lumMod val="65000"/>
                  </a:schemeClr>
                </a:solidFill>
                <a:ea typeface="ＭＳ Ｐゴシック" pitchFamily="-109" charset="-128"/>
                <a:cs typeface="ＭＳ Ｐゴシック" pitchFamily="-109" charset="-128"/>
              </a:rPr>
              <a:t>Policies that Affect Others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39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389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CEFF5C1-8F49-3A41-B85A-BEC1CB2BCB94}" type="slidenum">
              <a:rPr lang="en-US" smtClean="0">
                <a:latin typeface="Arial" pitchFamily="-109" charset="0"/>
              </a:rPr>
              <a:pPr/>
              <a:t>19</a:t>
            </a:fld>
            <a:endParaRPr lang="en-US">
              <a:latin typeface="Arial" pitchFamily="-109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90550" indent="-533400" eaLnBrk="1" hangingPunct="1">
              <a:lnSpc>
                <a:spcPct val="90000"/>
              </a:lnSpc>
            </a:pPr>
            <a:r>
              <a:rPr lang="en-US" dirty="0"/>
              <a:t>Trade  (per CIA, 2017 est. [most recent!])</a:t>
            </a:r>
          </a:p>
          <a:p>
            <a:pPr marL="971550" lvl="1" indent="-457200" eaLnBrk="1" hangingPunct="1">
              <a:lnSpc>
                <a:spcPct val="90000"/>
              </a:lnSpc>
            </a:pPr>
            <a:r>
              <a:rPr lang="en-US" dirty="0">
                <a:ea typeface="ＭＳ Ｐゴシック" pitchFamily="-109" charset="-128"/>
              </a:rPr>
              <a:t>World exports:  $17.31 trillion</a:t>
            </a:r>
          </a:p>
          <a:p>
            <a:pPr marL="971550" lvl="1" indent="-457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ea typeface="ＭＳ Ｐゴシック" pitchFamily="-109" charset="-128"/>
              </a:rPr>
              <a:t>		(compare world GDP of $80 trillion)</a:t>
            </a:r>
          </a:p>
          <a:p>
            <a:pPr marL="971550" lvl="1" indent="-457200" eaLnBrk="1" hangingPunct="1">
              <a:lnSpc>
                <a:spcPct val="90000"/>
              </a:lnSpc>
            </a:pPr>
            <a:r>
              <a:rPr lang="en-US" dirty="0">
                <a:ea typeface="ＭＳ Ｐゴシック" pitchFamily="-109" charset="-128"/>
              </a:rPr>
              <a:t>World trade has grown faster than world GDP most years</a:t>
            </a:r>
          </a:p>
          <a:p>
            <a:pPr marL="1409700" lvl="2" indent="-609600"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Declined with the world recession of 2008, then recovered</a:t>
            </a:r>
          </a:p>
          <a:p>
            <a:pPr marL="1409700" lvl="2" indent="-609600"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Slowed down in 2015-16, then resumed in 2017</a:t>
            </a:r>
          </a:p>
          <a:p>
            <a:pPr marL="1409700" lvl="2" indent="-609600"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Collapsed in 2020 with the pandemic</a:t>
            </a:r>
          </a:p>
          <a:p>
            <a:pPr marL="1009650" lvl="1" indent="-609600"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What’s next?  We don’t know!</a:t>
            </a:r>
          </a:p>
          <a:p>
            <a:pPr marL="990600" lvl="1" indent="-533400"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Country Interactions:  Trade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A3363-6C03-C744-8B8A-330AA3D56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9AC39-2EB9-4947-B1E0-DF2C92485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Introduce ourselves</a:t>
            </a:r>
          </a:p>
          <a:p>
            <a:r>
              <a:rPr lang="en-US" dirty="0"/>
              <a:t>Course Information</a:t>
            </a:r>
          </a:p>
          <a:p>
            <a:r>
              <a:rPr lang="en-US" dirty="0"/>
              <a:t>Overview of the world economy</a:t>
            </a:r>
          </a:p>
          <a:p>
            <a:pPr lvl="1"/>
            <a:r>
              <a:rPr lang="en-US" dirty="0"/>
              <a:t>Far more slides than we’ll get through</a:t>
            </a:r>
          </a:p>
          <a:p>
            <a:pPr lvl="1"/>
            <a:r>
              <a:rPr lang="en-US" dirty="0"/>
              <a:t>Look at them at your leisure, if you wish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B7DF9-3AF7-1E42-A180-B757056CF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D06DF-9936-064D-A5F6-F8CEFDE5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75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4096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CF45F8B-41CE-6E47-8A86-79A1DBB968B3}" type="slidenum">
              <a:rPr lang="en-US" smtClean="0">
                <a:latin typeface="Arial" pitchFamily="-109" charset="0"/>
              </a:rPr>
              <a:pPr/>
              <a:t>20</a:t>
            </a:fld>
            <a:endParaRPr lang="en-US">
              <a:latin typeface="Arial" pitchFamily="-109" charset="0"/>
            </a:endParaRPr>
          </a:p>
        </p:txBody>
      </p:sp>
      <p:pic>
        <p:nvPicPr>
          <p:cNvPr id="4096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6858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9636CA-643C-CF40-9500-16873FF66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1906"/>
            <a:ext cx="9144000" cy="587418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472812" y="3074994"/>
            <a:ext cx="1022988" cy="1924378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467600" y="1828800"/>
            <a:ext cx="914400" cy="1924378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95600" y="2286000"/>
            <a:ext cx="3103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World Recession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10400" y="1371600"/>
            <a:ext cx="1750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Pandemic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B1ABCD-0E51-7044-8883-F3B15F6B5394}"/>
              </a:ext>
            </a:extLst>
          </p:cNvPr>
          <p:cNvSpPr txBox="1"/>
          <p:nvPr/>
        </p:nvSpPr>
        <p:spPr>
          <a:xfrm>
            <a:off x="0" y="6324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Source: FT 8/25/21</a:t>
            </a:r>
          </a:p>
        </p:txBody>
      </p:sp>
    </p:spTree>
    <p:extLst>
      <p:ext uri="{BB962C8B-B14F-4D97-AF65-F5344CB8AC3E}">
        <p14:creationId xmlns:p14="http://schemas.microsoft.com/office/powerpoint/2010/main" val="422109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35BCD4-EDFD-2D43-9AD5-0DECB1970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853"/>
            <a:ext cx="9144000" cy="60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07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23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rgbClr val="00B050"/>
                </a:solidFill>
                <a:ea typeface="ＭＳ Ｐゴシック" pitchFamily="-109" charset="-128"/>
                <a:cs typeface="ＭＳ Ｐゴシック" pitchFamily="-109" charset="-128"/>
              </a:rPr>
              <a:t>Pause for Discussion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68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419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32DE229-F581-F344-ADAE-AFF92002607A}" type="slidenum">
              <a:rPr lang="en-US" smtClean="0">
                <a:latin typeface="Arial" pitchFamily="-109" charset="0"/>
              </a:rPr>
              <a:pPr/>
              <a:t>24</a:t>
            </a:fld>
            <a:endParaRPr lang="en-US">
              <a:latin typeface="Arial" pitchFamily="-109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en-US" dirty="0"/>
          </a:p>
          <a:p>
            <a:pPr marL="571500" indent="-457200" eaLnBrk="1" hangingPunct="1">
              <a:lnSpc>
                <a:spcPct val="90000"/>
              </a:lnSpc>
              <a:defRPr/>
            </a:pPr>
            <a:r>
              <a:rPr lang="en-US" dirty="0"/>
              <a:t>See below for</a:t>
            </a:r>
          </a:p>
          <a:p>
            <a:pPr marL="895350" lvl="1" indent="-381000" eaLnBrk="1" hangingPunct="1">
              <a:lnSpc>
                <a:spcPct val="90000"/>
              </a:lnSpc>
              <a:defRPr/>
            </a:pPr>
            <a:r>
              <a:rPr lang="en-US" dirty="0"/>
              <a:t>Who trades most?</a:t>
            </a:r>
          </a:p>
          <a:p>
            <a:pPr marL="895350" lvl="1" indent="-381000" eaLnBrk="1" hangingPunct="1">
              <a:lnSpc>
                <a:spcPct val="90000"/>
              </a:lnSpc>
              <a:defRPr/>
            </a:pPr>
            <a:r>
              <a:rPr lang="en-US" dirty="0"/>
              <a:t>Who trades with whom?</a:t>
            </a:r>
          </a:p>
          <a:p>
            <a:pPr marL="895350" lvl="1" indent="-381000" eaLnBrk="1" hangingPunct="1">
              <a:lnSpc>
                <a:spcPct val="90000"/>
              </a:lnSpc>
              <a:defRPr/>
            </a:pPr>
            <a:r>
              <a:rPr lang="en-US" dirty="0"/>
              <a:t>Share of trade in GDP</a:t>
            </a:r>
          </a:p>
          <a:p>
            <a:pPr marL="895350" lvl="1" indent="-381000" eaLnBrk="1" hangingPunct="1">
              <a:lnSpc>
                <a:spcPct val="90000"/>
              </a:lnSpc>
              <a:defRPr/>
            </a:pPr>
            <a:r>
              <a:rPr lang="en-US" dirty="0"/>
              <a:t>US:  </a:t>
            </a:r>
          </a:p>
          <a:p>
            <a:pPr marL="1295400" lvl="2" indent="-381000" eaLnBrk="1" hangingPunct="1">
              <a:lnSpc>
                <a:spcPct val="90000"/>
              </a:lnSpc>
              <a:defRPr/>
            </a:pPr>
            <a:r>
              <a:rPr lang="en-US" dirty="0"/>
              <a:t>What do we export/import?  </a:t>
            </a:r>
          </a:p>
          <a:p>
            <a:pPr marL="1295400" lvl="2" indent="-381000" eaLnBrk="1" hangingPunct="1">
              <a:lnSpc>
                <a:spcPct val="90000"/>
              </a:lnSpc>
              <a:defRPr/>
            </a:pPr>
            <a:r>
              <a:rPr lang="en-US" dirty="0"/>
              <a:t>To/from whom?</a:t>
            </a:r>
          </a:p>
          <a:p>
            <a:pPr marL="990600" lvl="1" indent="-533400" eaLnBrk="1" hangingPunct="1">
              <a:lnSpc>
                <a:spcPct val="90000"/>
              </a:lnSpc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Country Interactions:  Trade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440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491926-1537-854D-B4E4-F354D0CB3A67}" type="slidenum">
              <a:rPr lang="en-US" smtClean="0">
                <a:latin typeface="Arial" pitchFamily="-109" charset="0"/>
              </a:rPr>
              <a:pPr/>
              <a:t>25</a:t>
            </a:fld>
            <a:endParaRPr lang="en-US">
              <a:latin typeface="Arial" pitchFamily="-109" charset="0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Who Trades the Most?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($ </a:t>
            </a:r>
            <a:r>
              <a:rPr lang="en-US" sz="2400" dirty="0" err="1">
                <a:ea typeface="ＭＳ Ｐゴシック" pitchFamily="-109" charset="-128"/>
                <a:cs typeface="ＭＳ Ｐゴシック" pitchFamily="-109" charset="-128"/>
              </a:rPr>
              <a:t>b</a:t>
            </a: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. &amp; % share, 2020)</a:t>
            </a:r>
          </a:p>
        </p:txBody>
      </p:sp>
      <p:graphicFrame>
        <p:nvGraphicFramePr>
          <p:cNvPr id="19621" name="Group 16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618953"/>
              </p:ext>
            </p:extLst>
          </p:nvPr>
        </p:nvGraphicFramePr>
        <p:xfrm>
          <a:off x="457200" y="1447800"/>
          <a:ext cx="8229600" cy="3657600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52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Exporters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Importers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Share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Share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China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2,591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14.7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2,408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13.5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1,432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8.1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China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2,056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11.5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Germany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1,380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7.8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Germany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1,171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6.6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Netherlands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641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3.8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UK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635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3.6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Japan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723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3.6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Japan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635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3.6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World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17,583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100.0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World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17,812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100.0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4098" name="Text Box 156"/>
          <p:cNvSpPr txBox="1">
            <a:spLocks noChangeArrowheads="1"/>
          </p:cNvSpPr>
          <p:nvPr/>
        </p:nvSpPr>
        <p:spPr bwMode="auto">
          <a:xfrm>
            <a:off x="381000" y="5334000"/>
            <a:ext cx="7467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Source:  WTO, World Trade Statistical Review, 2021, Table A6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CFE552-074B-7148-8EF0-032A3A03C212}"/>
              </a:ext>
            </a:extLst>
          </p:cNvPr>
          <p:cNvCxnSpPr/>
          <p:nvPr/>
        </p:nvCxnSpPr>
        <p:spPr>
          <a:xfrm flipV="1">
            <a:off x="3505200" y="2590800"/>
            <a:ext cx="3124200" cy="457200"/>
          </a:xfrm>
          <a:prstGeom prst="straightConnector1">
            <a:avLst/>
          </a:prstGeom>
          <a:ln>
            <a:solidFill>
              <a:srgbClr val="FF000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59378E1-86E8-7F43-8B1F-E7AB7AD6B550}"/>
              </a:ext>
            </a:extLst>
          </p:cNvPr>
          <p:cNvCxnSpPr/>
          <p:nvPr/>
        </p:nvCxnSpPr>
        <p:spPr>
          <a:xfrm>
            <a:off x="3505200" y="2667000"/>
            <a:ext cx="3124200" cy="45720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98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440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491926-1537-854D-B4E4-F354D0CB3A67}" type="slidenum">
              <a:rPr lang="en-US" smtClean="0">
                <a:latin typeface="Arial" pitchFamily="-109" charset="0"/>
              </a:rPr>
              <a:pPr/>
              <a:t>26</a:t>
            </a:fld>
            <a:endParaRPr lang="en-US">
              <a:latin typeface="Arial" pitchFamily="-109" charset="0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Who Trades the Most?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3200" dirty="0">
                <a:ea typeface="ＭＳ Ｐゴシック" pitchFamily="-109" charset="-128"/>
                <a:cs typeface="ＭＳ Ｐゴシック" pitchFamily="-109" charset="-128"/>
              </a:rPr>
              <a:t>(Excluding intra-EU-27)</a:t>
            </a:r>
            <a:br>
              <a:rPr lang="en-US" sz="24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 ($ b. &amp; % share, 2018)</a:t>
            </a:r>
          </a:p>
        </p:txBody>
      </p:sp>
      <p:graphicFrame>
        <p:nvGraphicFramePr>
          <p:cNvPr id="19621" name="Group 16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0031342"/>
              </p:ext>
            </p:extLst>
          </p:nvPr>
        </p:nvGraphicFramePr>
        <p:xfrm>
          <a:off x="457200" y="1600200"/>
          <a:ext cx="8229600" cy="365760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52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Exporters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Importers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Share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Share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China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2,591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18.1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2,408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16.5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EU-27*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2,209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15.4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China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2,056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14.0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1,432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10.0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EU-27*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1,958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13.4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Japan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641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4.5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UK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635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4.3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Korea, S**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512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3.6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Japan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635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4.3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World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14,334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100.0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World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14,634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100.0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4098" name="Text Box 156"/>
          <p:cNvSpPr txBox="1">
            <a:spLocks noChangeArrowheads="1"/>
          </p:cNvSpPr>
          <p:nvPr/>
        </p:nvSpPr>
        <p:spPr bwMode="auto">
          <a:xfrm>
            <a:off x="381000" y="5410200"/>
            <a:ext cx="74676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*EU external only</a:t>
            </a:r>
          </a:p>
          <a:p>
            <a:pPr>
              <a:spcBef>
                <a:spcPct val="50000"/>
              </a:spcBef>
            </a:pPr>
            <a:r>
              <a:rPr lang="en-US" dirty="0"/>
              <a:t>**Source has Hong Kong, China 549, but 513 is re-exports</a:t>
            </a:r>
          </a:p>
          <a:p>
            <a:pPr>
              <a:spcBef>
                <a:spcPct val="50000"/>
              </a:spcBef>
            </a:pPr>
            <a:r>
              <a:rPr lang="en-US" dirty="0"/>
              <a:t>Source:  WTO, World Trade Statistical Review, 2021, Table A7</a:t>
            </a:r>
          </a:p>
        </p:txBody>
      </p:sp>
    </p:spTree>
    <p:extLst>
      <p:ext uri="{BB962C8B-B14F-4D97-AF65-F5344CB8AC3E}">
        <p14:creationId xmlns:p14="http://schemas.microsoft.com/office/powerpoint/2010/main" val="140853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27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6900"/>
            <a:ext cx="9144000" cy="5642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51602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sp>
        <p:nvSpPr>
          <p:cNvPr id="6" name="Oval 5"/>
          <p:cNvSpPr/>
          <p:nvPr/>
        </p:nvSpPr>
        <p:spPr>
          <a:xfrm rot="16200000">
            <a:off x="1418589" y="1781813"/>
            <a:ext cx="325674" cy="118165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6200000">
            <a:off x="5609588" y="5058413"/>
            <a:ext cx="325677" cy="118165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61879-AD88-5B45-AC99-97211463191F}"/>
              </a:ext>
            </a:extLst>
          </p:cNvPr>
          <p:cNvSpPr txBox="1"/>
          <p:nvPr/>
        </p:nvSpPr>
        <p:spPr>
          <a:xfrm>
            <a:off x="1143000" y="1524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Merchandise Export Shares, 1980 to 2011</a:t>
            </a:r>
          </a:p>
        </p:txBody>
      </p:sp>
    </p:spTree>
    <p:extLst>
      <p:ext uri="{BB962C8B-B14F-4D97-AF65-F5344CB8AC3E}">
        <p14:creationId xmlns:p14="http://schemas.microsoft.com/office/powerpoint/2010/main" val="246751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28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900"/>
            <a:ext cx="9144000" cy="56629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51602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sp>
        <p:nvSpPr>
          <p:cNvPr id="6" name="Oval 5"/>
          <p:cNvSpPr/>
          <p:nvPr/>
        </p:nvSpPr>
        <p:spPr>
          <a:xfrm rot="16200000">
            <a:off x="1494790" y="1553212"/>
            <a:ext cx="325674" cy="118165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6200000">
            <a:off x="5761987" y="4448813"/>
            <a:ext cx="325677" cy="118165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602D3C-DE54-444C-A60A-D6C11729E843}"/>
              </a:ext>
            </a:extLst>
          </p:cNvPr>
          <p:cNvSpPr txBox="1"/>
          <p:nvPr/>
        </p:nvSpPr>
        <p:spPr>
          <a:xfrm>
            <a:off x="1143000" y="1524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Merchandise Import Shares, 1980 to 2011</a:t>
            </a:r>
          </a:p>
        </p:txBody>
      </p:sp>
    </p:spTree>
    <p:extLst>
      <p:ext uri="{BB962C8B-B14F-4D97-AF65-F5344CB8AC3E}">
        <p14:creationId xmlns:p14="http://schemas.microsoft.com/office/powerpoint/2010/main" val="266796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29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900"/>
            <a:ext cx="9144000" cy="642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181600" y="18288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181600" y="32766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181600" y="44958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181600" y="54864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66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B55CC-9EB6-BC4D-8A8F-4A4C9E309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30C61-00B9-2245-890D-F696FF430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Me:</a:t>
            </a:r>
          </a:p>
          <a:p>
            <a:pPr lvl="1"/>
            <a:r>
              <a:rPr lang="en-US" sz="2000" dirty="0"/>
              <a:t>I am Alan Deardorff</a:t>
            </a:r>
          </a:p>
          <a:p>
            <a:pPr lvl="1"/>
            <a:r>
              <a:rPr lang="en-US" sz="2000" dirty="0"/>
              <a:t>PhD in Economics from Cornell</a:t>
            </a:r>
          </a:p>
          <a:p>
            <a:pPr lvl="1"/>
            <a:r>
              <a:rPr lang="en-US" sz="2000" dirty="0"/>
              <a:t>Professor at UM since 1970 </a:t>
            </a:r>
          </a:p>
          <a:p>
            <a:pPr lvl="2"/>
            <a:r>
              <a:rPr lang="en-US" sz="1800" dirty="0"/>
              <a:t>now retired - “Emeritus” – but still teaching this course</a:t>
            </a:r>
          </a:p>
          <a:p>
            <a:pPr lvl="1"/>
            <a:r>
              <a:rPr lang="en-US" sz="2000" dirty="0"/>
              <a:t>Call me “Alan”</a:t>
            </a:r>
          </a:p>
          <a:p>
            <a:pPr lvl="2"/>
            <a:r>
              <a:rPr lang="en-US" sz="1800" dirty="0"/>
              <a:t>If you are not comfortable with that, then Professor Deardorff</a:t>
            </a:r>
          </a:p>
          <a:p>
            <a:r>
              <a:rPr lang="en-US" sz="2400" dirty="0"/>
              <a:t>You:</a:t>
            </a:r>
          </a:p>
          <a:p>
            <a:pPr lvl="1"/>
            <a:endParaRPr lang="en-US" sz="2000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9F307A-D4A7-A84A-BFE1-E5F4C396A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12E31-2707-2147-B95F-4433689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25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30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65927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181600" y="19050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181600" y="36576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181600" y="46482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181600" y="53340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181600" y="38862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1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31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"/>
            <a:ext cx="9144000" cy="66651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181600" y="32004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181600" y="22098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181600" y="41148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39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32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"/>
            <a:ext cx="9144000" cy="66444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2BD8FF1-3432-4040-A57B-611ADC3FECFA}"/>
              </a:ext>
            </a:extLst>
          </p:cNvPr>
          <p:cNvCxnSpPr/>
          <p:nvPr/>
        </p:nvCxnSpPr>
        <p:spPr>
          <a:xfrm>
            <a:off x="5181600" y="19812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167B67A-AB9B-8746-B396-2B631A1B658E}"/>
              </a:ext>
            </a:extLst>
          </p:cNvPr>
          <p:cNvCxnSpPr/>
          <p:nvPr/>
        </p:nvCxnSpPr>
        <p:spPr>
          <a:xfrm>
            <a:off x="5181600" y="29718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17A249-4E56-A94C-8FC1-BC3E5056747B}"/>
              </a:ext>
            </a:extLst>
          </p:cNvPr>
          <p:cNvCxnSpPr/>
          <p:nvPr/>
        </p:nvCxnSpPr>
        <p:spPr>
          <a:xfrm>
            <a:off x="5181600" y="34290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55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2900"/>
            <a:ext cx="9144000" cy="36155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251602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2015</a:t>
            </a:r>
          </a:p>
        </p:txBody>
      </p:sp>
    </p:spTree>
    <p:extLst>
      <p:ext uri="{BB962C8B-B14F-4D97-AF65-F5344CB8AC3E}">
        <p14:creationId xmlns:p14="http://schemas.microsoft.com/office/powerpoint/2010/main" val="22749424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749" name="Group 7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881224653"/>
              </p:ext>
            </p:extLst>
          </p:nvPr>
        </p:nvGraphicFramePr>
        <p:xfrm>
          <a:off x="457200" y="1524000"/>
          <a:ext cx="8229600" cy="4358640"/>
        </p:xfrm>
        <a:graphic>
          <a:graphicData uri="http://schemas.openxmlformats.org/drawingml/2006/table">
            <a:tbl>
              <a:tblPr/>
              <a:tblGrid>
                <a:gridCol w="480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Exports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Exports/GDP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United States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2,377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Japan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1,084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21%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Germany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2,004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52%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Canada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619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India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b="0" i="0" u="none" strike="noStrike" dirty="0">
                          <a:effectLst/>
                          <a:latin typeface="Arial" charset="0"/>
                        </a:rPr>
                        <a:t>572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20%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Mexico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492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Netherlands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effectLst/>
                          <a:latin typeface="Arial" charset="0"/>
                        </a:rPr>
                        <a:t>858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95%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Singapore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effectLst/>
                          <a:latin typeface="Arial" charset="0"/>
                        </a:rPr>
                        <a:t>627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169%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Philippines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1311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Nepal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effectLst/>
                          <a:latin typeface="Arial" charset="0"/>
                        </a:rPr>
                        <a:t>0.8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837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83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EB93879-712D-FB45-B9FD-232E6F3C3146}" type="slidenum">
              <a:rPr lang="en-US" smtClean="0">
                <a:latin typeface="Arial" pitchFamily="-109" charset="0"/>
              </a:rPr>
              <a:pPr/>
              <a:t>34</a:t>
            </a:fld>
            <a:endParaRPr lang="en-US">
              <a:latin typeface="Arial" pitchFamily="-109" charset="0"/>
            </a:endParaRPr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Importance of Trade for Countries?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(GDP in US$ b., Exports % of GDP, </a:t>
            </a:r>
            <a:br>
              <a:rPr lang="en-US" sz="24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Selected countries, 2017)</a:t>
            </a:r>
          </a:p>
        </p:txBody>
      </p:sp>
      <p:sp>
        <p:nvSpPr>
          <p:cNvPr id="58423" name="Text Box 45"/>
          <p:cNvSpPr txBox="1">
            <a:spLocks noChangeArrowheads="1"/>
          </p:cNvSpPr>
          <p:nvPr/>
        </p:nvSpPr>
        <p:spPr bwMode="auto">
          <a:xfrm>
            <a:off x="381000" y="5943600"/>
            <a:ext cx="746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Source:  CIA World Fact Book</a:t>
            </a:r>
          </a:p>
        </p:txBody>
      </p:sp>
      <p:sp>
        <p:nvSpPr>
          <p:cNvPr id="28739" name="Rectangle 67"/>
          <p:cNvSpPr>
            <a:spLocks noChangeArrowheads="1"/>
          </p:cNvSpPr>
          <p:nvPr/>
        </p:nvSpPr>
        <p:spPr bwMode="auto">
          <a:xfrm>
            <a:off x="7754938" y="2440604"/>
            <a:ext cx="914400" cy="2486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740" name="Rectangle 68"/>
          <p:cNvSpPr>
            <a:spLocks noChangeArrowheads="1"/>
          </p:cNvSpPr>
          <p:nvPr/>
        </p:nvSpPr>
        <p:spPr bwMode="auto">
          <a:xfrm>
            <a:off x="7727425" y="2791621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1" name="Rectangle 69"/>
          <p:cNvSpPr>
            <a:spLocks noChangeArrowheads="1"/>
          </p:cNvSpPr>
          <p:nvPr/>
        </p:nvSpPr>
        <p:spPr bwMode="auto">
          <a:xfrm>
            <a:off x="7754938" y="3175001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2" name="Rectangle 70"/>
          <p:cNvSpPr>
            <a:spLocks noChangeArrowheads="1"/>
          </p:cNvSpPr>
          <p:nvPr/>
        </p:nvSpPr>
        <p:spPr bwMode="auto">
          <a:xfrm>
            <a:off x="7739063" y="3581401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3" name="Rectangle 71"/>
          <p:cNvSpPr>
            <a:spLocks noChangeArrowheads="1"/>
          </p:cNvSpPr>
          <p:nvPr/>
        </p:nvSpPr>
        <p:spPr bwMode="auto">
          <a:xfrm>
            <a:off x="7747000" y="3965576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4" name="Rectangle 72"/>
          <p:cNvSpPr>
            <a:spLocks noChangeArrowheads="1"/>
          </p:cNvSpPr>
          <p:nvPr/>
        </p:nvSpPr>
        <p:spPr bwMode="auto">
          <a:xfrm>
            <a:off x="7728742" y="4351338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5" name="Rectangle 73"/>
          <p:cNvSpPr>
            <a:spLocks noChangeArrowheads="1"/>
          </p:cNvSpPr>
          <p:nvPr/>
        </p:nvSpPr>
        <p:spPr bwMode="auto">
          <a:xfrm>
            <a:off x="7731917" y="4762500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6" name="Rectangle 74"/>
          <p:cNvSpPr>
            <a:spLocks noChangeArrowheads="1"/>
          </p:cNvSpPr>
          <p:nvPr/>
        </p:nvSpPr>
        <p:spPr bwMode="auto">
          <a:xfrm>
            <a:off x="7754938" y="5176042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7" name="Rectangle 75"/>
          <p:cNvSpPr>
            <a:spLocks noChangeArrowheads="1"/>
          </p:cNvSpPr>
          <p:nvPr/>
        </p:nvSpPr>
        <p:spPr bwMode="auto">
          <a:xfrm>
            <a:off x="7731918" y="5545138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0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39" grpId="0" animBg="1"/>
      <p:bldP spid="28740" grpId="0" animBg="1"/>
      <p:bldP spid="28741" grpId="0" animBg="1"/>
      <p:bldP spid="28742" grpId="0" animBg="1"/>
      <p:bldP spid="28743" grpId="0" animBg="1"/>
      <p:bldP spid="28744" grpId="0" animBg="1"/>
      <p:bldP spid="28745" grpId="0" animBg="1"/>
      <p:bldP spid="28746" grpId="0" animBg="1"/>
      <p:bldP spid="2874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749" name="Group 7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225712904"/>
              </p:ext>
            </p:extLst>
          </p:nvPr>
        </p:nvGraphicFramePr>
        <p:xfrm>
          <a:off x="457200" y="1620219"/>
          <a:ext cx="8229600" cy="2352040"/>
        </p:xfrm>
        <a:graphic>
          <a:graphicData uri="http://schemas.openxmlformats.org/drawingml/2006/table">
            <a:tbl>
              <a:tblPr/>
              <a:tblGrid>
                <a:gridCol w="480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GDP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Exports/GDP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effectLst/>
                          <a:latin typeface="Arial"/>
                        </a:rPr>
                        <a:t>China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effectLst/>
                          <a:latin typeface="Arial" charset="0"/>
                        </a:rPr>
                        <a:t>2,490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effectLst/>
                          <a:latin typeface="Arial"/>
                        </a:rPr>
                        <a:t>Hong Kong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effectLst/>
                          <a:latin typeface="Arial" charset="0"/>
                        </a:rPr>
                        <a:t>569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155%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effectLst/>
                          <a:latin typeface="Arial"/>
                        </a:rPr>
                        <a:t>Korea, South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effectLst/>
                          <a:latin typeface="Arial" charset="0"/>
                        </a:rPr>
                        <a:t>684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42%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effectLst/>
                          <a:latin typeface="Arial"/>
                        </a:rPr>
                        <a:t>Korea, North (2013)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3.0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067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effectLst/>
                          <a:latin typeface="Arial"/>
                        </a:rPr>
                        <a:t>Burma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16.3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21%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effectLst/>
                          <a:latin typeface="Arial"/>
                        </a:rPr>
                        <a:t>Israel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105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27%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837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83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EB93879-712D-FB45-B9FD-232E6F3C3146}" type="slidenum">
              <a:rPr lang="en-US" smtClean="0">
                <a:latin typeface="Arial" pitchFamily="-109" charset="0"/>
              </a:rPr>
              <a:pPr/>
              <a:t>35</a:t>
            </a:fld>
            <a:endParaRPr lang="en-US">
              <a:latin typeface="Arial" pitchFamily="-109" charset="0"/>
            </a:endParaRPr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Importance of Trade for Countries?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A Few More of Interest</a:t>
            </a:r>
          </a:p>
        </p:txBody>
      </p:sp>
      <p:sp>
        <p:nvSpPr>
          <p:cNvPr id="58423" name="Text Box 45"/>
          <p:cNvSpPr txBox="1">
            <a:spLocks noChangeArrowheads="1"/>
          </p:cNvSpPr>
          <p:nvPr/>
        </p:nvSpPr>
        <p:spPr bwMode="auto">
          <a:xfrm>
            <a:off x="381000" y="5943600"/>
            <a:ext cx="746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Source:  CIA World Fact Book</a:t>
            </a:r>
          </a:p>
        </p:txBody>
      </p:sp>
      <p:sp>
        <p:nvSpPr>
          <p:cNvPr id="28739" name="Rectangle 67"/>
          <p:cNvSpPr>
            <a:spLocks noChangeArrowheads="1"/>
          </p:cNvSpPr>
          <p:nvPr/>
        </p:nvSpPr>
        <p:spPr bwMode="auto">
          <a:xfrm>
            <a:off x="7754938" y="2396154"/>
            <a:ext cx="914400" cy="2486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0" name="Rectangle 68"/>
          <p:cNvSpPr>
            <a:spLocks noChangeArrowheads="1"/>
          </p:cNvSpPr>
          <p:nvPr/>
        </p:nvSpPr>
        <p:spPr bwMode="auto">
          <a:xfrm>
            <a:off x="7759175" y="2715421"/>
            <a:ext cx="914400" cy="25637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1" name="Rectangle 69"/>
          <p:cNvSpPr>
            <a:spLocks noChangeArrowheads="1"/>
          </p:cNvSpPr>
          <p:nvPr/>
        </p:nvSpPr>
        <p:spPr bwMode="auto">
          <a:xfrm>
            <a:off x="7754938" y="3092451"/>
            <a:ext cx="914400" cy="2158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2" name="Rectangle 70"/>
          <p:cNvSpPr>
            <a:spLocks noChangeArrowheads="1"/>
          </p:cNvSpPr>
          <p:nvPr/>
        </p:nvSpPr>
        <p:spPr bwMode="auto">
          <a:xfrm>
            <a:off x="7751763" y="3409951"/>
            <a:ext cx="914400" cy="2349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70"/>
          <p:cNvSpPr>
            <a:spLocks noChangeArrowheads="1"/>
          </p:cNvSpPr>
          <p:nvPr/>
        </p:nvSpPr>
        <p:spPr bwMode="auto">
          <a:xfrm>
            <a:off x="7756970" y="3716302"/>
            <a:ext cx="914400" cy="2349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70"/>
          <p:cNvSpPr>
            <a:spLocks noChangeArrowheads="1"/>
          </p:cNvSpPr>
          <p:nvPr/>
        </p:nvSpPr>
        <p:spPr bwMode="auto">
          <a:xfrm>
            <a:off x="7748397" y="4046039"/>
            <a:ext cx="914400" cy="2349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3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39" grpId="0" animBg="1"/>
      <p:bldP spid="28740" grpId="0" animBg="1"/>
      <p:bldP spid="28741" grpId="0" animBg="1"/>
      <p:bldP spid="28742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471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FF6DF6-0239-304A-ADC9-8CCBBE1FA1E6}" type="slidenum">
              <a:rPr lang="en-US" smtClean="0">
                <a:latin typeface="Arial" pitchFamily="-109" charset="0"/>
              </a:rPr>
              <a:pPr/>
              <a:t>36</a:t>
            </a:fld>
            <a:endParaRPr lang="en-US">
              <a:latin typeface="Arial" pitchFamily="-109" charset="0"/>
            </a:endParaRPr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Who Trades with Whom?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($ b., 2014, Intra- and inter-regional merchandise trade)</a:t>
            </a:r>
          </a:p>
        </p:txBody>
      </p:sp>
      <p:sp>
        <p:nvSpPr>
          <p:cNvPr id="47109" name="Text Box 64"/>
          <p:cNvSpPr txBox="1">
            <a:spLocks noChangeArrowheads="1"/>
          </p:cNvSpPr>
          <p:nvPr/>
        </p:nvSpPr>
        <p:spPr bwMode="auto">
          <a:xfrm>
            <a:off x="381000" y="5715000"/>
            <a:ext cx="746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Source:  WTO, International Trade Statistics, 2015, Table I.4 </a:t>
            </a:r>
          </a:p>
        </p:txBody>
      </p:sp>
      <p:graphicFrame>
        <p:nvGraphicFramePr>
          <p:cNvPr id="22741" name="Group 21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465427727"/>
              </p:ext>
            </p:extLst>
          </p:nvPr>
        </p:nvGraphicFramePr>
        <p:xfrm>
          <a:off x="457200" y="1447800"/>
          <a:ext cx="8229600" cy="4175760"/>
        </p:xfrm>
        <a:graphic>
          <a:graphicData uri="http://schemas.openxmlformats.org/drawingml/2006/table">
            <a:tbl>
              <a:tblPr/>
              <a:tblGrid>
                <a:gridCol w="117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3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Destination: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Origin: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North Amer.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Latin Amer.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 Eur.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Asia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Africa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Other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North Amer.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1251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214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379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504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43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97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63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Latin Amer.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173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179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114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170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26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22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Europe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540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119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4665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738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221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447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81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Asia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1065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185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900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3093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207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428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Africa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utiger 47LightCn" charset="0"/>
                        </a:rPr>
                        <a:t>39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utiger 47LightCn" charset="0"/>
                        </a:rPr>
                        <a:t>29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utiger 47LightCn" charset="0"/>
                        </a:rPr>
                        <a:t>201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152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98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20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798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Other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128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532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828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51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273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World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3195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744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6792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5485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639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1292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 Box 64"/>
          <p:cNvSpPr txBox="1">
            <a:spLocks noChangeArrowheads="1"/>
          </p:cNvSpPr>
          <p:nvPr/>
        </p:nvSpPr>
        <p:spPr bwMode="auto">
          <a:xfrm>
            <a:off x="381000" y="6019800"/>
            <a:ext cx="8458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Note:  This source is no longer published, and its replacement lacks these data.</a:t>
            </a:r>
          </a:p>
        </p:txBody>
      </p:sp>
      <p:sp>
        <p:nvSpPr>
          <p:cNvPr id="8" name="Oval 7"/>
          <p:cNvSpPr/>
          <p:nvPr/>
        </p:nvSpPr>
        <p:spPr>
          <a:xfrm rot="16200000">
            <a:off x="4210327" y="2647674"/>
            <a:ext cx="380999" cy="118165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6200000">
            <a:off x="7105926" y="3943074"/>
            <a:ext cx="380999" cy="118165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6200000">
            <a:off x="3067326" y="2266674"/>
            <a:ext cx="380999" cy="1181651"/>
          </a:xfrm>
          <a:prstGeom prst="ellipse">
            <a:avLst/>
          </a:prstGeom>
          <a:noFill/>
          <a:ln w="254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6200000">
            <a:off x="5200926" y="3104874"/>
            <a:ext cx="380999" cy="1181651"/>
          </a:xfrm>
          <a:prstGeom prst="ellipse">
            <a:avLst/>
          </a:prstGeom>
          <a:noFill/>
          <a:ln w="254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16200000">
            <a:off x="6115326" y="3562074"/>
            <a:ext cx="380999" cy="1181651"/>
          </a:xfrm>
          <a:prstGeom prst="ellipse">
            <a:avLst/>
          </a:prstGeom>
          <a:noFill/>
          <a:ln w="254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4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37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304800"/>
            <a:ext cx="76581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548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38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54755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3068" y="321733"/>
            <a:ext cx="2455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 Intra-Industry Trade</a:t>
            </a:r>
          </a:p>
        </p:txBody>
      </p:sp>
      <p:cxnSp>
        <p:nvCxnSpPr>
          <p:cNvPr id="6" name="Straight Arrow Connector 5"/>
          <p:cNvCxnSpPr>
            <a:stCxn id="3" idx="1"/>
          </p:cNvCxnSpPr>
          <p:nvPr/>
        </p:nvCxnSpPr>
        <p:spPr>
          <a:xfrm flipH="1">
            <a:off x="3429000" y="506399"/>
            <a:ext cx="364068" cy="2556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1250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39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8800"/>
            <a:ext cx="9144000" cy="572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26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B55CC-9EB6-BC4D-8A8F-4A4C9E309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30C61-00B9-2245-890D-F696FF430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7033"/>
            <a:ext cx="8229600" cy="4525963"/>
          </a:xfrm>
        </p:spPr>
        <p:txBody>
          <a:bodyPr/>
          <a:lstStyle/>
          <a:p>
            <a:r>
              <a:rPr lang="en-US" sz="2800" dirty="0"/>
              <a:t>Keep your </a:t>
            </a:r>
          </a:p>
          <a:p>
            <a:pPr lvl="1"/>
            <a:r>
              <a:rPr lang="en-US" sz="2400" dirty="0"/>
              <a:t>microphone off when not speaking</a:t>
            </a:r>
          </a:p>
          <a:p>
            <a:pPr lvl="1"/>
            <a:r>
              <a:rPr lang="en-US" sz="2400" dirty="0"/>
              <a:t>video on always, if you are willing (email me if you prefer not to)</a:t>
            </a:r>
          </a:p>
          <a:p>
            <a:r>
              <a:rPr lang="en-US" sz="2800" dirty="0"/>
              <a:t>I’ll now call on you to introduce yourself</a:t>
            </a:r>
          </a:p>
          <a:p>
            <a:pPr lvl="1"/>
            <a:r>
              <a:rPr lang="en-US" sz="2400" dirty="0"/>
              <a:t>Who you are, </a:t>
            </a:r>
          </a:p>
          <a:p>
            <a:pPr lvl="1"/>
            <a:r>
              <a:rPr lang="en-US" sz="2400" dirty="0"/>
              <a:t>What you want to be called, </a:t>
            </a:r>
          </a:p>
          <a:p>
            <a:pPr lvl="1"/>
            <a:r>
              <a:rPr lang="en-US" sz="2400" dirty="0"/>
              <a:t>What program and year you are in, (MPP, MAE, etc.)</a:t>
            </a:r>
          </a:p>
          <a:p>
            <a:pPr lvl="1"/>
            <a:r>
              <a:rPr lang="en-US" sz="2400" dirty="0"/>
              <a:t>Where you are from, and </a:t>
            </a:r>
          </a:p>
          <a:p>
            <a:pPr lvl="1"/>
            <a:r>
              <a:rPr lang="en-US" sz="2400" dirty="0"/>
              <a:t>Any particular questions (or answers) you have about international economics. 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9F307A-D4A7-A84A-BFE1-E5F4C396A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12E31-2707-2147-B95F-4433689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20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40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6100"/>
            <a:ext cx="9144000" cy="574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773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41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8867"/>
            <a:ext cx="9144000" cy="27432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30600"/>
            <a:ext cx="9144000" cy="27210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810000" y="685800"/>
            <a:ext cx="87280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1990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0" y="3581400"/>
            <a:ext cx="87280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14298276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42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7700"/>
            <a:ext cx="9144000" cy="55521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</p:spTree>
    <p:extLst>
      <p:ext uri="{BB962C8B-B14F-4D97-AF65-F5344CB8AC3E}">
        <p14:creationId xmlns:p14="http://schemas.microsoft.com/office/powerpoint/2010/main" val="21053275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43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rgbClr val="00B050"/>
                </a:solidFill>
                <a:ea typeface="ＭＳ Ｐゴシック" pitchFamily="-109" charset="-128"/>
                <a:cs typeface="ＭＳ Ｐゴシック" pitchFamily="-109" charset="-128"/>
              </a:rPr>
              <a:t>Pause for Discussion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048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017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20EDF91-741F-AB40-BE56-E36F171966CC}" type="slidenum">
              <a:rPr lang="en-US" smtClean="0">
                <a:latin typeface="Arial" pitchFamily="-109" charset="0"/>
              </a:rPr>
              <a:pPr/>
              <a:t>44</a:t>
            </a:fld>
            <a:endParaRPr lang="en-US">
              <a:latin typeface="Arial" pitchFamily="-109" charset="0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What Does the World Trade?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($ b. 2014 merchandise exports)</a:t>
            </a:r>
          </a:p>
        </p:txBody>
      </p:sp>
      <p:sp>
        <p:nvSpPr>
          <p:cNvPr id="50181" name="Text Box 3"/>
          <p:cNvSpPr txBox="1">
            <a:spLocks noChangeArrowheads="1"/>
          </p:cNvSpPr>
          <p:nvPr/>
        </p:nvSpPr>
        <p:spPr bwMode="auto">
          <a:xfrm>
            <a:off x="1371600" y="4724400"/>
            <a:ext cx="746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Source:  WTO, International Trade Statistics, 2015, Table II.1 </a:t>
            </a:r>
          </a:p>
        </p:txBody>
      </p:sp>
      <p:graphicFrame>
        <p:nvGraphicFramePr>
          <p:cNvPr id="23665" name="Group 11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711724273"/>
              </p:ext>
            </p:extLst>
          </p:nvPr>
        </p:nvGraphicFramePr>
        <p:xfrm>
          <a:off x="3048000" y="2286000"/>
          <a:ext cx="3158985" cy="2130426"/>
        </p:xfrm>
        <a:graphic>
          <a:graphicData uri="http://schemas.openxmlformats.org/drawingml/2006/table">
            <a:tbl>
              <a:tblPr/>
              <a:tblGrid>
                <a:gridCol w="1764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4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All Products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17,797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Agriculture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1,765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Fuels &amp; Mining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3,789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Manuf.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12,243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 Box 64"/>
          <p:cNvSpPr txBox="1">
            <a:spLocks noChangeArrowheads="1"/>
          </p:cNvSpPr>
          <p:nvPr/>
        </p:nvSpPr>
        <p:spPr bwMode="auto">
          <a:xfrm>
            <a:off x="609600" y="5257800"/>
            <a:ext cx="8458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Note:  This source is no longer published, and its replacement lacks these data.</a:t>
            </a:r>
          </a:p>
        </p:txBody>
      </p:sp>
    </p:spTree>
    <p:extLst>
      <p:ext uri="{BB962C8B-B14F-4D97-AF65-F5344CB8AC3E}">
        <p14:creationId xmlns:p14="http://schemas.microsoft.com/office/powerpoint/2010/main" val="16596688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45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9900"/>
            <a:ext cx="9144000" cy="589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101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46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2700"/>
            <a:ext cx="9144000" cy="426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597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52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A09CFC9-5180-E14F-BA7B-1D445013378D}" type="slidenum">
              <a:rPr lang="en-US" smtClean="0">
                <a:latin typeface="Arial" pitchFamily="-109" charset="0"/>
              </a:rPr>
              <a:pPr/>
              <a:t>47</a:t>
            </a:fld>
            <a:endParaRPr lang="en-US">
              <a:latin typeface="Arial" pitchFamily="-109" charset="0"/>
            </a:endParaRPr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What Does the US Trade?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($ b. 2011)</a:t>
            </a:r>
          </a:p>
        </p:txBody>
      </p:sp>
      <p:graphicFrame>
        <p:nvGraphicFramePr>
          <p:cNvPr id="27749" name="Group 101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265843622"/>
              </p:ext>
            </p:extLst>
          </p:nvPr>
        </p:nvGraphicFramePr>
        <p:xfrm>
          <a:off x="457200" y="1447800"/>
          <a:ext cx="8229600" cy="4389120"/>
        </p:xfrm>
        <a:graphic>
          <a:graphicData uri="http://schemas.openxmlformats.org/drawingml/2006/table">
            <a:tbl>
              <a:tblPr/>
              <a:tblGrid>
                <a:gridCol w="480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Exports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Imports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Total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1,497.4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2,235.8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Agriculture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140.0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Petroleum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462.3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Industrial supplies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496.4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319.8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Capital goods, exc. auto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493.2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513.4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Automotive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133.1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255.2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Other non-ag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234.6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Other non-petrol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685.1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5343" name="Text Box 99"/>
          <p:cNvSpPr txBox="1">
            <a:spLocks noChangeArrowheads="1"/>
          </p:cNvSpPr>
          <p:nvPr/>
        </p:nvSpPr>
        <p:spPr bwMode="auto">
          <a:xfrm>
            <a:off x="381000" y="5943600"/>
            <a:ext cx="746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Source:  Economic Report of the President, Feb 2013, Table B-104.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997200" y="287867"/>
            <a:ext cx="1049867" cy="762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030134" y="-135467"/>
            <a:ext cx="3776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Did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26000" y="0"/>
            <a:ext cx="377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(Not available since 2011)</a:t>
            </a:r>
          </a:p>
        </p:txBody>
      </p:sp>
    </p:spTree>
    <p:extLst>
      <p:ext uri="{BB962C8B-B14F-4D97-AF65-F5344CB8AC3E}">
        <p14:creationId xmlns:p14="http://schemas.microsoft.com/office/powerpoint/2010/main" val="414987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52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A09CFC9-5180-E14F-BA7B-1D445013378D}" type="slidenum">
              <a:rPr lang="en-US" smtClean="0">
                <a:latin typeface="Arial" pitchFamily="-109" charset="0"/>
              </a:rPr>
              <a:pPr/>
              <a:t>48</a:t>
            </a:fld>
            <a:endParaRPr lang="en-US">
              <a:latin typeface="Arial" pitchFamily="-109" charset="0"/>
            </a:endParaRPr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What Does the US Trade?</a:t>
            </a:r>
            <a:endParaRPr lang="en-US" sz="2400" dirty="0"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5343" name="Text Box 99"/>
          <p:cNvSpPr txBox="1">
            <a:spLocks noChangeArrowheads="1"/>
          </p:cNvSpPr>
          <p:nvPr/>
        </p:nvSpPr>
        <p:spPr bwMode="auto">
          <a:xfrm>
            <a:off x="381000" y="5943600"/>
            <a:ext cx="746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Source:  Economic Report of the President, Feb 2013, Table B-104.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F7028-A607-C540-A71E-8941B722D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933"/>
            <a:ext cx="9144000" cy="65481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1ED4A7-8B4C-A448-A75C-E7864E4F277F}"/>
              </a:ext>
            </a:extLst>
          </p:cNvPr>
          <p:cNvSpPr txBox="1"/>
          <p:nvPr/>
        </p:nvSpPr>
        <p:spPr>
          <a:xfrm>
            <a:off x="3276600" y="8382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2200397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73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72BA239-A801-794A-9A20-96FF1219AC52}" type="slidenum">
              <a:rPr lang="en-US" smtClean="0">
                <a:latin typeface="Arial" pitchFamily="-109" charset="0"/>
              </a:rPr>
              <a:pPr/>
              <a:t>49</a:t>
            </a:fld>
            <a:endParaRPr lang="en-US">
              <a:latin typeface="Arial" pitchFamily="-109" charset="0"/>
            </a:endParaRPr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109" charset="-128"/>
                <a:cs typeface="ＭＳ Ｐゴシック" pitchFamily="-109" charset="-128"/>
              </a:rPr>
              <a:t>What Does the US Trade?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US imports are </a:t>
            </a:r>
            <a:r>
              <a:rPr lang="en-US" u="sng" dirty="0">
                <a:ea typeface="ＭＳ Ｐゴシック" pitchFamily="-109" charset="-128"/>
                <a:cs typeface="ＭＳ Ｐゴシック" pitchFamily="-109" charset="-128"/>
              </a:rPr>
              <a:t>much</a:t>
            </a:r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 larger than US exports</a:t>
            </a:r>
          </a:p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US is a big…</a:t>
            </a:r>
          </a:p>
          <a:p>
            <a:pPr lvl="1" eaLnBrk="1" hangingPunct="1"/>
            <a:r>
              <a:rPr lang="en-US" dirty="0"/>
              <a:t>Exporter of agricultural products</a:t>
            </a:r>
          </a:p>
          <a:p>
            <a:pPr lvl="1" eaLnBrk="1" hangingPunct="1"/>
            <a:r>
              <a:rPr lang="en-US" dirty="0"/>
              <a:t>Importer of oil (but that’s been falling)</a:t>
            </a:r>
          </a:p>
          <a:p>
            <a:pPr lvl="1" eaLnBrk="1" hangingPunct="1"/>
            <a:r>
              <a:rPr lang="en-US" dirty="0"/>
              <a:t>Exporter </a:t>
            </a:r>
            <a:r>
              <a:rPr lang="en-US" u="sng" dirty="0"/>
              <a:t>and</a:t>
            </a:r>
            <a:r>
              <a:rPr lang="en-US" dirty="0"/>
              <a:t> importer of capital goods (i.e., machines for making things)</a:t>
            </a:r>
          </a:p>
          <a:p>
            <a:pPr eaLnBrk="1" hangingPunct="1"/>
            <a:endParaRPr lang="en-US" dirty="0"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5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rgbClr val="00B050"/>
                </a:solidFill>
                <a:ea typeface="ＭＳ Ｐゴシック" pitchFamily="-109" charset="-128"/>
                <a:cs typeface="ＭＳ Ｐゴシック" pitchFamily="-109" charset="-128"/>
              </a:rPr>
              <a:t>Pause for Introductions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168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73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72BA239-A801-794A-9A20-96FF1219AC52}" type="slidenum">
              <a:rPr lang="en-US" smtClean="0">
                <a:latin typeface="Arial" pitchFamily="-109" charset="0"/>
              </a:rPr>
              <a:pPr/>
              <a:t>50</a:t>
            </a:fld>
            <a:endParaRPr lang="en-US">
              <a:latin typeface="Arial" pitchFamily="-109" charset="0"/>
            </a:endParaRPr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Trade of US States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US states differ substantially in the importance of international trade to them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444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037" y="5553941"/>
            <a:ext cx="448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Perry and </a:t>
            </a:r>
            <a:r>
              <a:rPr lang="en-US" dirty="0" err="1"/>
              <a:t>Balliou</a:t>
            </a:r>
            <a:r>
              <a:rPr lang="en-US" dirty="0"/>
              <a:t> (2017)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738" y="1452563"/>
            <a:ext cx="6486525" cy="395287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48F2C6-4A8C-3848-9E20-6C10663A5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D7ED8D-EA13-AA4F-8E6F-003EC86E4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98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037" y="5553941"/>
            <a:ext cx="448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Perry and </a:t>
            </a:r>
            <a:r>
              <a:rPr lang="en-US" dirty="0" err="1"/>
              <a:t>Balliou</a:t>
            </a:r>
            <a:r>
              <a:rPr lang="en-US"/>
              <a:t> (2017</a:t>
            </a:r>
            <a:r>
              <a:rPr lang="en-US" dirty="0"/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1528763"/>
            <a:ext cx="6515100" cy="380047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672E6-12D1-E746-BA2D-D7A7D95CE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41513-CB6F-BA4B-9372-E76E9023A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828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037" y="5553941"/>
            <a:ext cx="448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Perry (2017)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1109663"/>
            <a:ext cx="8667750" cy="448095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425658-16D8-8D4C-B767-272F2DC8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EA754-A425-014A-AE27-AA1C1FCF8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163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73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72BA239-A801-794A-9A20-96FF1219AC52}" type="slidenum">
              <a:rPr lang="en-US" smtClean="0">
                <a:latin typeface="Arial" pitchFamily="-109" charset="0"/>
              </a:rPr>
              <a:pPr/>
              <a:t>54</a:t>
            </a:fld>
            <a:endParaRPr lang="en-US">
              <a:latin typeface="Arial" pitchFamily="-109" charset="0"/>
            </a:endParaRPr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Supply Chains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Much trade today is intermediate inputs.</a:t>
            </a:r>
          </a:p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Supply chains cross national borders multiple times</a:t>
            </a:r>
          </a:p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Example from Black et al., “</a:t>
            </a:r>
            <a:r>
              <a:rPr lang="en-US" dirty="0"/>
              <a:t>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Become” </a:t>
            </a:r>
            <a:r>
              <a:rPr lang="en-US" i="1" dirty="0"/>
              <a:t>Bloomberg</a:t>
            </a:r>
            <a:r>
              <a:rPr lang="en-US" dirty="0"/>
              <a:t>, Feb 2, 2017 </a:t>
            </a:r>
          </a:p>
          <a:p>
            <a:pPr eaLnBrk="1" hangingPunct="1"/>
            <a:endParaRPr lang="en-US" dirty="0"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055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EF8B1B-6326-F94E-8A85-615C797AB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</p:spTree>
    <p:extLst>
      <p:ext uri="{BB962C8B-B14F-4D97-AF65-F5344CB8AC3E}">
        <p14:creationId xmlns:p14="http://schemas.microsoft.com/office/powerpoint/2010/main" val="17044042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8AE58-B3EC-6848-8757-35FBDAD85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</p:spTree>
    <p:extLst>
      <p:ext uri="{BB962C8B-B14F-4D97-AF65-F5344CB8AC3E}">
        <p14:creationId xmlns:p14="http://schemas.microsoft.com/office/powerpoint/2010/main" val="6376439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428AAA-0D2D-5043-A81C-9208EB95D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</p:spTree>
    <p:extLst>
      <p:ext uri="{BB962C8B-B14F-4D97-AF65-F5344CB8AC3E}">
        <p14:creationId xmlns:p14="http://schemas.microsoft.com/office/powerpoint/2010/main" val="9380657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049AE6-6876-2947-9522-57B406255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</p:spTree>
    <p:extLst>
      <p:ext uri="{BB962C8B-B14F-4D97-AF65-F5344CB8AC3E}">
        <p14:creationId xmlns:p14="http://schemas.microsoft.com/office/powerpoint/2010/main" val="13936412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F36AD2-B9D3-BD4B-8488-105640338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</p:spTree>
    <p:extLst>
      <p:ext uri="{BB962C8B-B14F-4D97-AF65-F5344CB8AC3E}">
        <p14:creationId xmlns:p14="http://schemas.microsoft.com/office/powerpoint/2010/main" val="324132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166E-C6F5-A544-A207-588B85CC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9B8F6-1F2C-E94F-9938-6CC76CC0C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 information is on my public website</a:t>
            </a:r>
          </a:p>
          <a:p>
            <a:pPr lvl="1"/>
            <a:r>
              <a:rPr lang="en-US" dirty="0"/>
              <a:t>Access </a:t>
            </a:r>
            <a:r>
              <a:rPr lang="en-US" sz="1600" dirty="0">
                <a:hlinkClick r:id="rId2"/>
              </a:rPr>
              <a:t>http://www-personal.umich.edu/~alandear/courses/541/541.html</a:t>
            </a:r>
            <a:endParaRPr lang="en-US" sz="1600" dirty="0"/>
          </a:p>
          <a:p>
            <a:pPr lvl="1"/>
            <a:r>
              <a:rPr lang="en-US" dirty="0"/>
              <a:t>Or google “Deardorff”, then Courses / 541</a:t>
            </a:r>
          </a:p>
          <a:p>
            <a:pPr lvl="1"/>
            <a:r>
              <a:rPr lang="en-US" dirty="0"/>
              <a:t>Or link from Canvas homepage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3AC5C-D86A-6D46-91D3-F9D5F33E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B50EA-AB59-E248-B2F3-7F89ECC3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542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97F98F-93CC-E24C-B738-590135326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</p:spTree>
    <p:extLst>
      <p:ext uri="{BB962C8B-B14F-4D97-AF65-F5344CB8AC3E}">
        <p14:creationId xmlns:p14="http://schemas.microsoft.com/office/powerpoint/2010/main" val="16752222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61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rgbClr val="00B050"/>
                </a:solidFill>
                <a:ea typeface="ＭＳ Ｐゴシック" pitchFamily="-109" charset="-128"/>
                <a:cs typeface="ＭＳ Ｐゴシック" pitchFamily="-109" charset="-128"/>
              </a:rPr>
              <a:t>Pause for Discussion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877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62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Outline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bg1">
                    <a:lumMod val="75000"/>
                  </a:schemeClr>
                </a:solidFill>
                <a:ea typeface="ＭＳ Ｐゴシック" pitchFamily="-109" charset="-128"/>
                <a:cs typeface="ＭＳ Ｐゴシック" pitchFamily="-109" charset="-128"/>
              </a:rPr>
              <a:t>“Globalization”</a:t>
            </a:r>
          </a:p>
          <a:p>
            <a:pPr eaLnBrk="1" hangingPunct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Trade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ea typeface="ＭＳ Ｐゴシック" pitchFamily="-109" charset="-128"/>
                <a:cs typeface="ＭＳ Ｐゴシック" pitchFamily="-109" charset="-128"/>
              </a:rPr>
              <a:t>Policies that Affect Others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759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686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6A47CD0-4573-9F46-B909-276F5A9DE379}" type="slidenum">
              <a:rPr lang="en-US" smtClean="0">
                <a:latin typeface="Arial" pitchFamily="-109" charset="0"/>
              </a:rPr>
              <a:pPr/>
              <a:t>63</a:t>
            </a:fld>
            <a:endParaRPr lang="en-US">
              <a:latin typeface="Arial" pitchFamily="-109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990600" lvl="1" indent="-533400" eaLnBrk="1" hangingPunct="1"/>
            <a:r>
              <a:rPr lang="en-US" dirty="0"/>
              <a:t>Policies that affect other countries</a:t>
            </a:r>
          </a:p>
          <a:p>
            <a:pPr marL="1371600" lvl="2" indent="-457200" eaLnBrk="1" hangingPunct="1"/>
            <a:r>
              <a:rPr lang="en-US" dirty="0">
                <a:ea typeface="ＭＳ Ｐゴシック" pitchFamily="-109" charset="-128"/>
              </a:rPr>
              <a:t>Direct</a:t>
            </a:r>
          </a:p>
          <a:p>
            <a:pPr marL="1371600" lvl="2" indent="-457200" eaLnBrk="1" hangingPunct="1"/>
            <a:r>
              <a:rPr lang="en-US" dirty="0">
                <a:ea typeface="ＭＳ Ｐゴシック" pitchFamily="-109" charset="-128"/>
              </a:rPr>
              <a:t>Indirect</a:t>
            </a:r>
          </a:p>
          <a:p>
            <a:pPr marL="990600" lvl="1" indent="-533400" eaLnBrk="1" hangingPunct="1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Ways that countries interact economically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696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5E489D-80E9-F34F-89D3-5817A6E966AE}" type="slidenum">
              <a:rPr lang="en-US" smtClean="0">
                <a:latin typeface="Arial" pitchFamily="-109" charset="0"/>
              </a:rPr>
              <a:pPr/>
              <a:t>64</a:t>
            </a:fld>
            <a:endParaRPr lang="en-US">
              <a:latin typeface="Arial" pitchFamily="-109" charset="0"/>
            </a:endParaRPr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Ways that countries interact economically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990600" lvl="1" indent="-533400" eaLnBrk="1" hangingPunct="1"/>
            <a:r>
              <a:rPr lang="en-US" dirty="0"/>
              <a:t>Policies that affect other countries</a:t>
            </a:r>
          </a:p>
          <a:p>
            <a:pPr marL="1371600" lvl="2" indent="-457200" eaLnBrk="1" hangingPunct="1"/>
            <a:r>
              <a:rPr lang="en-US" dirty="0">
                <a:ea typeface="ＭＳ Ｐゴシック" pitchFamily="-109" charset="-128"/>
              </a:rPr>
              <a:t>Direct</a:t>
            </a:r>
          </a:p>
          <a:p>
            <a:pPr marL="1752600" lvl="3" indent="-381000" eaLnBrk="1" hangingPunct="1"/>
            <a:r>
              <a:rPr lang="en-US" dirty="0">
                <a:ea typeface="ＭＳ Ｐゴシック" pitchFamily="-109" charset="-128"/>
              </a:rPr>
              <a:t>Trade policies (tariffs, quotas, FTAs, anti-dumping,…)</a:t>
            </a:r>
          </a:p>
          <a:p>
            <a:pPr marL="1752600" lvl="3" indent="-381000" eaLnBrk="1" hangingPunct="1"/>
            <a:r>
              <a:rPr lang="en-US" dirty="0">
                <a:ea typeface="ＭＳ Ｐゴシック" pitchFamily="-109" charset="-128"/>
              </a:rPr>
              <a:t>Foreign aid</a:t>
            </a:r>
          </a:p>
          <a:p>
            <a:pPr marL="1752600" lvl="3" indent="-381000" eaLnBrk="1" hangingPunct="1"/>
            <a:r>
              <a:rPr lang="en-US" dirty="0">
                <a:ea typeface="ＭＳ Ｐゴシック" pitchFamily="-109" charset="-128"/>
              </a:rPr>
              <a:t>Capital controls</a:t>
            </a:r>
          </a:p>
          <a:p>
            <a:pPr marL="1752600" lvl="3" indent="-381000" eaLnBrk="1" hangingPunct="1"/>
            <a:r>
              <a:rPr lang="en-US" dirty="0">
                <a:ea typeface="ＭＳ Ｐゴシック" pitchFamily="-109" charset="-128"/>
              </a:rPr>
              <a:t>Exchange rate management</a:t>
            </a:r>
          </a:p>
          <a:p>
            <a:pPr marL="1752600" lvl="3" indent="-381000" eaLnBrk="1" hangingPunct="1"/>
            <a:r>
              <a:rPr lang="en-US" dirty="0">
                <a:ea typeface="ＭＳ Ｐゴシック" pitchFamily="-109" charset="-128"/>
              </a:rPr>
              <a:t>Immigration restrictions</a:t>
            </a:r>
          </a:p>
          <a:p>
            <a:pPr marL="1371600" lvl="2" indent="-457200" eaLnBrk="1" hangingPunct="1"/>
            <a:r>
              <a:rPr lang="en-US" dirty="0">
                <a:ea typeface="ＭＳ Ｐゴシック" pitchFamily="-109" charset="-128"/>
              </a:rPr>
              <a:t>Indirect</a:t>
            </a:r>
          </a:p>
          <a:p>
            <a:pPr marL="990600" lvl="1" indent="-533400" eaLnBrk="1" hangingPunct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65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Ways that countries interact economically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marL="990600" lvl="1" indent="-533400" eaLnBrk="1" hangingPunct="1"/>
            <a:r>
              <a:rPr lang="en-US" sz="2400" dirty="0"/>
              <a:t>Policies that affect other countries</a:t>
            </a:r>
          </a:p>
          <a:p>
            <a:pPr marL="1371600" lvl="2" indent="-457200" eaLnBrk="1" hangingPunct="1"/>
            <a:r>
              <a:rPr lang="en-US" sz="2000" dirty="0">
                <a:ea typeface="ＭＳ Ｐゴシック" pitchFamily="-109" charset="-128"/>
              </a:rPr>
              <a:t>Indirect</a:t>
            </a:r>
          </a:p>
          <a:p>
            <a:pPr marL="1752600" lvl="3" indent="-381000" eaLnBrk="1" hangingPunct="1"/>
            <a:r>
              <a:rPr lang="en-US" sz="1800" dirty="0">
                <a:ea typeface="ＭＳ Ｐゴシック" pitchFamily="-109" charset="-128"/>
              </a:rPr>
              <a:t>Subsidies (esp. agriculture)</a:t>
            </a:r>
          </a:p>
          <a:p>
            <a:pPr marL="2209800" lvl="4" indent="-381000" eaLnBrk="1" hangingPunct="1"/>
            <a:r>
              <a:rPr lang="en-US" sz="1800" dirty="0">
                <a:ea typeface="ＭＳ Ｐゴシック" pitchFamily="-109" charset="-128"/>
              </a:rPr>
              <a:t>US farm subsidies &gt; foreign aid</a:t>
            </a:r>
          </a:p>
          <a:p>
            <a:pPr marL="1752600" lvl="3" indent="-381000" eaLnBrk="1" hangingPunct="1"/>
            <a:r>
              <a:rPr lang="en-US" sz="1800" dirty="0">
                <a:ea typeface="ＭＳ Ｐゴシック" pitchFamily="-109" charset="-128"/>
              </a:rPr>
              <a:t>Macro policies (monetary, fiscal)</a:t>
            </a:r>
          </a:p>
          <a:p>
            <a:pPr marL="2209800" lvl="4" indent="-381000" eaLnBrk="1" hangingPunct="1"/>
            <a:r>
              <a:rPr lang="en-US" sz="1800" dirty="0">
                <a:ea typeface="ＭＳ Ｐゴシック" pitchFamily="-109" charset="-128"/>
              </a:rPr>
              <a:t>Exchange-rate policies</a:t>
            </a:r>
          </a:p>
          <a:p>
            <a:pPr marL="1752600" lvl="3" indent="-381000" eaLnBrk="1" hangingPunct="1"/>
            <a:r>
              <a:rPr lang="en-US" sz="1800" dirty="0">
                <a:ea typeface="ＭＳ Ｐゴシック" pitchFamily="-109" charset="-128"/>
              </a:rPr>
              <a:t>Environmental policies</a:t>
            </a:r>
          </a:p>
          <a:p>
            <a:pPr marL="1752600" lvl="3" indent="-381000" eaLnBrk="1" hangingPunct="1"/>
            <a:r>
              <a:rPr lang="en-US" sz="1800" dirty="0">
                <a:ea typeface="ＭＳ Ｐゴシック" pitchFamily="-109" charset="-128"/>
              </a:rPr>
              <a:t>Standards</a:t>
            </a:r>
          </a:p>
          <a:p>
            <a:pPr marL="2209800" lvl="4" indent="-381000" eaLnBrk="1" hangingPunct="1"/>
            <a:r>
              <a:rPr lang="en-US" sz="1800" dirty="0">
                <a:ea typeface="ＭＳ Ｐゴシック" pitchFamily="-109" charset="-128"/>
              </a:rPr>
              <a:t>Labor</a:t>
            </a:r>
          </a:p>
          <a:p>
            <a:pPr marL="2209800" lvl="4" indent="-381000" eaLnBrk="1" hangingPunct="1"/>
            <a:r>
              <a:rPr lang="en-US" sz="1800" dirty="0">
                <a:ea typeface="ＭＳ Ｐゴシック" pitchFamily="-109" charset="-128"/>
              </a:rPr>
              <a:t>Health &amp; safety</a:t>
            </a:r>
          </a:p>
          <a:p>
            <a:pPr marL="2209800" lvl="4" indent="-381000" eaLnBrk="1" hangingPunct="1"/>
            <a:r>
              <a:rPr lang="en-US" sz="1800" dirty="0">
                <a:ea typeface="ＭＳ Ｐゴシック" pitchFamily="-109" charset="-128"/>
              </a:rPr>
              <a:t>Norms</a:t>
            </a:r>
          </a:p>
          <a:p>
            <a:pPr marL="1752600" lvl="3" indent="-381000" eaLnBrk="1" hangingPunct="1"/>
            <a:endParaRPr lang="en-US" sz="1800" dirty="0">
              <a:ea typeface="ＭＳ Ｐゴシック" pitchFamily="-109" charset="-128"/>
            </a:endParaRPr>
          </a:p>
          <a:p>
            <a:pPr marL="990600" lvl="1" indent="-533400" eaLnBrk="1" hangingPunct="1"/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Class 0:  Introduction &amp; Overview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fld id="{62DEEE64-7651-914B-892A-20CE344DD018}" type="slidenum">
              <a:rPr lang="en-US"/>
              <a:pPr/>
              <a:t>66</a:t>
            </a:fld>
            <a:endParaRPr lang="en-US"/>
          </a:p>
        </p:txBody>
      </p:sp>
      <p:pic>
        <p:nvPicPr>
          <p:cNvPr id="2396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81200"/>
            <a:ext cx="9072563" cy="413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95836"/>
            <a:ext cx="8229600" cy="3888462"/>
          </a:xfrm>
        </p:spPr>
        <p:txBody>
          <a:bodyPr/>
          <a:lstStyle/>
          <a:p>
            <a:r>
              <a:rPr lang="en-US" dirty="0"/>
              <a:t>US tariff history: 1810-1920</a:t>
            </a:r>
          </a:p>
        </p:txBody>
      </p:sp>
      <p:sp>
        <p:nvSpPr>
          <p:cNvPr id="239621" name="Text Box 5"/>
          <p:cNvSpPr txBox="1">
            <a:spLocks noChangeArrowheads="1"/>
          </p:cNvSpPr>
          <p:nvPr/>
        </p:nvSpPr>
        <p:spPr bwMode="auto">
          <a:xfrm>
            <a:off x="914400" y="57150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</a:rPr>
              <a:t>Today</a:t>
            </a:r>
          </a:p>
        </p:txBody>
      </p:sp>
      <p:sp>
        <p:nvSpPr>
          <p:cNvPr id="239622" name="Freeform 6"/>
          <p:cNvSpPr>
            <a:spLocks/>
          </p:cNvSpPr>
          <p:nvPr/>
        </p:nvSpPr>
        <p:spPr bwMode="auto">
          <a:xfrm>
            <a:off x="344488" y="5105400"/>
            <a:ext cx="646112" cy="838200"/>
          </a:xfrm>
          <a:custGeom>
            <a:avLst/>
            <a:gdLst/>
            <a:ahLst/>
            <a:cxnLst>
              <a:cxn ang="0">
                <a:pos x="407" y="528"/>
              </a:cxn>
              <a:cxn ang="0">
                <a:pos x="48" y="267"/>
              </a:cxn>
              <a:cxn ang="0">
                <a:pos x="119" y="48"/>
              </a:cxn>
              <a:cxn ang="0">
                <a:pos x="359" y="0"/>
              </a:cxn>
            </a:cxnLst>
            <a:rect l="0" t="0" r="r" b="b"/>
            <a:pathLst>
              <a:path w="407" h="528">
                <a:moveTo>
                  <a:pt x="407" y="528"/>
                </a:moveTo>
                <a:cubicBezTo>
                  <a:pt x="347" y="485"/>
                  <a:pt x="96" y="347"/>
                  <a:pt x="48" y="267"/>
                </a:cubicBezTo>
                <a:cubicBezTo>
                  <a:pt x="0" y="187"/>
                  <a:pt x="67" y="93"/>
                  <a:pt x="119" y="48"/>
                </a:cubicBezTo>
                <a:cubicBezTo>
                  <a:pt x="171" y="3"/>
                  <a:pt x="319" y="8"/>
                  <a:pt x="359" y="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623" name="Line 7"/>
          <p:cNvSpPr>
            <a:spLocks noChangeShapeType="1"/>
          </p:cNvSpPr>
          <p:nvPr/>
        </p:nvSpPr>
        <p:spPr bwMode="auto">
          <a:xfrm>
            <a:off x="914400" y="5105400"/>
            <a:ext cx="7543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landandfreedoml.org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39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21" grpId="0"/>
      <p:bldP spid="239622" grpId="0" animBg="1"/>
      <p:bldP spid="23962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Class 0:  Introduction &amp; Overview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fld id="{62DEEE64-7651-914B-892A-20CE344DD018}" type="slidenum">
              <a:rPr lang="en-US"/>
              <a:pPr/>
              <a:t>67</a:t>
            </a:fld>
            <a:endParaRPr lang="en-US"/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19667"/>
            <a:ext cx="8229600" cy="4525963"/>
          </a:xfrm>
        </p:spPr>
        <p:txBody>
          <a:bodyPr/>
          <a:lstStyle/>
          <a:p>
            <a:r>
              <a:rPr lang="en-US" dirty="0"/>
              <a:t>US tariff history: 1865-1960</a:t>
            </a:r>
          </a:p>
        </p:txBody>
      </p:sp>
      <p:sp>
        <p:nvSpPr>
          <p:cNvPr id="239621" name="Text Box 5"/>
          <p:cNvSpPr txBox="1">
            <a:spLocks noChangeArrowheads="1"/>
          </p:cNvSpPr>
          <p:nvPr/>
        </p:nvSpPr>
        <p:spPr bwMode="auto">
          <a:xfrm>
            <a:off x="914400" y="57150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</a:rPr>
              <a:t>Today</a:t>
            </a:r>
          </a:p>
        </p:txBody>
      </p:sp>
      <p:sp>
        <p:nvSpPr>
          <p:cNvPr id="239622" name="Freeform 6"/>
          <p:cNvSpPr>
            <a:spLocks/>
          </p:cNvSpPr>
          <p:nvPr/>
        </p:nvSpPr>
        <p:spPr bwMode="auto">
          <a:xfrm>
            <a:off x="287867" y="5020734"/>
            <a:ext cx="646112" cy="838200"/>
          </a:xfrm>
          <a:custGeom>
            <a:avLst/>
            <a:gdLst/>
            <a:ahLst/>
            <a:cxnLst>
              <a:cxn ang="0">
                <a:pos x="407" y="528"/>
              </a:cxn>
              <a:cxn ang="0">
                <a:pos x="48" y="267"/>
              </a:cxn>
              <a:cxn ang="0">
                <a:pos x="119" y="48"/>
              </a:cxn>
              <a:cxn ang="0">
                <a:pos x="359" y="0"/>
              </a:cxn>
            </a:cxnLst>
            <a:rect l="0" t="0" r="r" b="b"/>
            <a:pathLst>
              <a:path w="407" h="528">
                <a:moveTo>
                  <a:pt x="407" y="528"/>
                </a:moveTo>
                <a:cubicBezTo>
                  <a:pt x="347" y="485"/>
                  <a:pt x="96" y="347"/>
                  <a:pt x="48" y="267"/>
                </a:cubicBezTo>
                <a:cubicBezTo>
                  <a:pt x="0" y="187"/>
                  <a:pt x="67" y="93"/>
                  <a:pt x="119" y="48"/>
                </a:cubicBezTo>
                <a:cubicBezTo>
                  <a:pt x="171" y="3"/>
                  <a:pt x="319" y="8"/>
                  <a:pt x="359" y="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03867"/>
            <a:ext cx="7112000" cy="4305300"/>
          </a:xfrm>
          <a:prstGeom prst="rect">
            <a:avLst/>
          </a:prstGeom>
        </p:spPr>
      </p:pic>
      <p:sp>
        <p:nvSpPr>
          <p:cNvPr id="239623" name="Line 7"/>
          <p:cNvSpPr>
            <a:spLocks noChangeShapeType="1"/>
          </p:cNvSpPr>
          <p:nvPr/>
        </p:nvSpPr>
        <p:spPr bwMode="auto">
          <a:xfrm>
            <a:off x="965200" y="5003800"/>
            <a:ext cx="7543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226734" y="4207933"/>
            <a:ext cx="243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Average tariff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233334" y="4030134"/>
            <a:ext cx="533400" cy="38100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366933" y="2497667"/>
            <a:ext cx="243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Smoot-Hawley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045200" y="2895600"/>
            <a:ext cx="728134" cy="108373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-1" y="6488668"/>
            <a:ext cx="91440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Irwin, “</a:t>
            </a:r>
            <a:r>
              <a:rPr lang="en-US" dirty="0">
                <a:latin typeface="Arial" charset="0"/>
              </a:rPr>
              <a:t>Trade Restrictiveness and Deadweight Losses from U.S. Tariffs,” 2008, Fig 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6030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68</a:t>
            </a:fld>
            <a:endParaRPr lang="en-US">
              <a:latin typeface="Arial" pitchFamily="-10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119336"/>
            <a:ext cx="360680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OECD, </a:t>
            </a:r>
            <a:r>
              <a:rPr lang="en-US" sz="1400" i="1" dirty="0"/>
              <a:t>Global Value Chains:  Challenges, Opportunities, and Implications for Policy,</a:t>
            </a:r>
            <a:r>
              <a:rPr lang="en-US" sz="1400" dirty="0"/>
              <a:t> 2014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7900"/>
            <a:ext cx="9144000" cy="489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646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69</a:t>
            </a:fld>
            <a:endParaRPr lang="en-US">
              <a:latin typeface="Arial" pitchFamily="-10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119336"/>
            <a:ext cx="360680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OECD, </a:t>
            </a:r>
            <a:r>
              <a:rPr lang="en-US" sz="1400" i="1" dirty="0"/>
              <a:t>Global Value Chains:  Challenges, Opportunities, and Implications for Policy,</a:t>
            </a:r>
            <a:r>
              <a:rPr lang="en-US" sz="1400" dirty="0"/>
              <a:t> 2014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9144000" cy="440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4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166E-C6F5-A544-A207-588B85CC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9B8F6-1F2C-E94F-9938-6CC76CC0C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Class format</a:t>
            </a:r>
          </a:p>
          <a:p>
            <a:pPr lvl="1"/>
            <a:r>
              <a:rPr lang="en-US" sz="2400" dirty="0"/>
              <a:t>Mix of lecture and discussion all live via Zoom</a:t>
            </a:r>
          </a:p>
          <a:p>
            <a:pPr lvl="1"/>
            <a:r>
              <a:rPr lang="en-US" sz="2400" dirty="0"/>
              <a:t>Lecture material will draw on PowerPoint slides</a:t>
            </a:r>
          </a:p>
          <a:p>
            <a:pPr lvl="2"/>
            <a:r>
              <a:rPr lang="en-US" sz="2000" dirty="0"/>
              <a:t>Available on website</a:t>
            </a:r>
          </a:p>
          <a:p>
            <a:pPr lvl="2"/>
            <a:r>
              <a:rPr lang="en-US" sz="2000" dirty="0"/>
              <a:t>Before and after </a:t>
            </a:r>
          </a:p>
          <a:p>
            <a:pPr lvl="1"/>
            <a:r>
              <a:rPr lang="en-US" sz="2400" dirty="0"/>
              <a:t>Discussion will mostly draw upon Questions posted for each class </a:t>
            </a:r>
          </a:p>
          <a:p>
            <a:pPr lvl="2"/>
            <a:r>
              <a:rPr lang="en-US" sz="2000" dirty="0"/>
              <a:t>Via “Questions on Readings” on public course web site</a:t>
            </a:r>
          </a:p>
          <a:p>
            <a:pPr lvl="3"/>
            <a:r>
              <a:rPr lang="en-US" sz="1600" dirty="0"/>
              <a:t>Questions only well before class</a:t>
            </a:r>
          </a:p>
          <a:p>
            <a:pPr lvl="3"/>
            <a:r>
              <a:rPr lang="en-US" sz="1600" dirty="0"/>
              <a:t>Questions and Answers (Q&amp;A) after Quiz on that material</a:t>
            </a:r>
          </a:p>
          <a:p>
            <a:pPr lvl="2"/>
            <a:r>
              <a:rPr lang="en-US" sz="2000" dirty="0"/>
              <a:t>Questions also linked on Syllabus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3AC5C-D86A-6D46-91D3-F9D5F33E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B50EA-AB59-E248-B2F3-7F89ECC3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591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70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Trade Agreements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marL="495300" indent="-381000" eaLnBrk="1" hangingPunct="1"/>
            <a:r>
              <a:rPr lang="en-US" sz="3000" dirty="0">
                <a:ea typeface="ＭＳ Ｐゴシック" pitchFamily="-109" charset="-128"/>
              </a:rPr>
              <a:t>Past</a:t>
            </a:r>
          </a:p>
          <a:p>
            <a:pPr marL="895350" lvl="1" indent="-381000" eaLnBrk="1" hangingPunct="1"/>
            <a:r>
              <a:rPr lang="en-US" sz="2600" dirty="0">
                <a:ea typeface="ＭＳ Ｐゴシック" pitchFamily="-109" charset="-128"/>
              </a:rPr>
              <a:t>GATT Rounds:  Multilateral reductions in tariffs and other barriers</a:t>
            </a:r>
          </a:p>
          <a:p>
            <a:pPr marL="1295400" lvl="2" indent="-381000" eaLnBrk="1" hangingPunct="1"/>
            <a:r>
              <a:rPr lang="en-US" sz="2200" dirty="0">
                <a:ea typeface="ＭＳ Ｐゴシック" pitchFamily="-109" charset="-128"/>
              </a:rPr>
              <a:t>Uruguay Round created WTO in 1995</a:t>
            </a:r>
          </a:p>
          <a:p>
            <a:pPr marL="895350" lvl="1" indent="-381000" eaLnBrk="1" hangingPunct="1"/>
            <a:r>
              <a:rPr lang="en-US" sz="2600" dirty="0">
                <a:ea typeface="ＭＳ Ｐゴシック" pitchFamily="-109" charset="-128"/>
              </a:rPr>
              <a:t>European Economic Community (now EU)</a:t>
            </a:r>
          </a:p>
          <a:p>
            <a:pPr marL="1295400" lvl="2" indent="-381000" eaLnBrk="1" hangingPunct="1"/>
            <a:r>
              <a:rPr lang="en-US" sz="2200" dirty="0">
                <a:ea typeface="ＭＳ Ｐゴシック" pitchFamily="-109" charset="-128"/>
              </a:rPr>
              <a:t>Customs union</a:t>
            </a:r>
          </a:p>
          <a:p>
            <a:pPr marL="895350" lvl="1" indent="-381000" eaLnBrk="1" hangingPunct="1"/>
            <a:r>
              <a:rPr lang="en-US" sz="2600" dirty="0">
                <a:ea typeface="ＭＳ Ｐゴシック" pitchFamily="-109" charset="-128"/>
              </a:rPr>
              <a:t>NAFTA = North American Free Trade Agreement</a:t>
            </a:r>
          </a:p>
          <a:p>
            <a:pPr marL="1295400" lvl="2" indent="-381000" eaLnBrk="1" hangingPunct="1"/>
            <a:r>
              <a:rPr lang="en-US" sz="2200" dirty="0">
                <a:ea typeface="ＭＳ Ｐゴシック" pitchFamily="-109" charset="-128"/>
              </a:rPr>
              <a:t>Free trade among US, Canada, Mexico</a:t>
            </a:r>
          </a:p>
          <a:p>
            <a:pPr marL="895350" lvl="1" indent="-381000" eaLnBrk="1" hangingPunct="1"/>
            <a:r>
              <a:rPr lang="en-US" sz="2600" dirty="0">
                <a:ea typeface="ＭＳ Ｐゴシック" pitchFamily="-109" charset="-128"/>
              </a:rPr>
              <a:t>Other FTAs:  Several hundred in force today</a:t>
            </a:r>
          </a:p>
          <a:p>
            <a:pPr marL="990600" lvl="1" indent="-533400"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324079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27A3FB-0DF0-0C4C-A332-3B9E2EC41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738"/>
            <a:ext cx="9144000" cy="526052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48C6B3-B520-3043-AE3D-ED97E6C25228}"/>
              </a:ext>
            </a:extLst>
          </p:cNvPr>
          <p:cNvCxnSpPr/>
          <p:nvPr/>
        </p:nvCxnSpPr>
        <p:spPr>
          <a:xfrm flipV="1">
            <a:off x="5486400" y="1524001"/>
            <a:ext cx="8467" cy="3581399"/>
          </a:xfrm>
          <a:prstGeom prst="line">
            <a:avLst/>
          </a:prstGeom>
          <a:ln>
            <a:solidFill>
              <a:srgbClr val="00721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B548781-09F8-3A43-A91A-62F5F623A8FC}"/>
              </a:ext>
            </a:extLst>
          </p:cNvPr>
          <p:cNvSpPr txBox="1"/>
          <p:nvPr/>
        </p:nvSpPr>
        <p:spPr>
          <a:xfrm>
            <a:off x="4766734" y="1083733"/>
            <a:ext cx="1405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212"/>
                </a:solidFill>
              </a:rPr>
              <a:t>WTO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B29B69-15C5-C241-AA41-6B1D58E4E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ECF09-12E1-7448-A9D9-AF62E4DC6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296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89798-8221-0B49-8469-302150B8C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147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EE8418-69AF-2A43-8CE6-94EDFD3DD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958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092131-1DDF-274A-B219-6C965343E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313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B7134-6E81-4247-9B36-36AD3D93D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187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BFA392-91B6-5346-86EC-78658BA13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531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3ED2D6-F55A-3D40-8F7F-9C6C8787D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358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B0E530-FB65-0348-B8DD-6EA455527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058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FC42F1-6810-1B47-964F-FDC76D972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92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166E-C6F5-A544-A207-588B85CC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9B8F6-1F2C-E94F-9938-6CC76CC0C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Communication:</a:t>
            </a:r>
          </a:p>
          <a:p>
            <a:pPr lvl="1"/>
            <a:r>
              <a:rPr lang="en-US" dirty="0"/>
              <a:t>Class will be synchronous via Zoom.  DO ask questions</a:t>
            </a:r>
          </a:p>
          <a:p>
            <a:pPr lvl="2"/>
            <a:r>
              <a:rPr lang="en-US" dirty="0"/>
              <a:t>Raise hand (but I’m not sure I’ll see it)</a:t>
            </a:r>
          </a:p>
          <a:p>
            <a:pPr lvl="2"/>
            <a:r>
              <a:rPr lang="en-US" dirty="0"/>
              <a:t>Interrupt with your voice</a:t>
            </a:r>
          </a:p>
          <a:p>
            <a:pPr lvl="1"/>
            <a:r>
              <a:rPr lang="en-US" dirty="0"/>
              <a:t>Regular Zoom office hours:  MTh 10-11</a:t>
            </a:r>
          </a:p>
          <a:p>
            <a:pPr lvl="1"/>
            <a:r>
              <a:rPr lang="en-US" dirty="0"/>
              <a:t>Email:  </a:t>
            </a:r>
            <a:r>
              <a:rPr lang="en-US" dirty="0">
                <a:hlinkClick r:id="rId2"/>
              </a:rPr>
              <a:t>alandear@umich.edu</a:t>
            </a:r>
            <a:endParaRPr lang="en-US" dirty="0"/>
          </a:p>
          <a:p>
            <a:pPr lvl="2"/>
            <a:r>
              <a:rPr lang="en-US" dirty="0"/>
              <a:t>With questions, comments, etc.</a:t>
            </a:r>
          </a:p>
          <a:p>
            <a:pPr lvl="2"/>
            <a:r>
              <a:rPr lang="en-US" dirty="0"/>
              <a:t>To request a Zoom meeting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3AC5C-D86A-6D46-91D3-F9D5F33E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B50EA-AB59-E248-B2F3-7F89ECC3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786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80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Trade Agreements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876800"/>
          </a:xfrm>
        </p:spPr>
        <p:txBody>
          <a:bodyPr/>
          <a:lstStyle/>
          <a:p>
            <a:pPr marL="495300" indent="-381000" eaLnBrk="1" hangingPunct="1"/>
            <a:r>
              <a:rPr lang="en-US" sz="3000" dirty="0">
                <a:ea typeface="ＭＳ Ｐゴシック" pitchFamily="-109" charset="-128"/>
              </a:rPr>
              <a:t>Present</a:t>
            </a:r>
          </a:p>
          <a:p>
            <a:pPr marL="895350" lvl="1" indent="-381000" eaLnBrk="1" hangingPunct="1"/>
            <a:r>
              <a:rPr lang="en-US" sz="2600" dirty="0">
                <a:ea typeface="ＭＳ Ｐゴシック" pitchFamily="-109" charset="-128"/>
              </a:rPr>
              <a:t>Doha Round:  </a:t>
            </a:r>
            <a:r>
              <a:rPr lang="en-US" sz="2400" dirty="0">
                <a:ea typeface="ＭＳ Ｐゴシック" pitchFamily="-109" charset="-128"/>
              </a:rPr>
              <a:t>Multilateral  negotiations, begun 2001</a:t>
            </a:r>
          </a:p>
          <a:p>
            <a:pPr marL="1295400" lvl="2" indent="-381000" eaLnBrk="1" hangingPunct="1"/>
            <a:r>
              <a:rPr lang="en-US" sz="2000" dirty="0">
                <a:ea typeface="ＭＳ Ｐゴシック" pitchFamily="-109" charset="-128"/>
              </a:rPr>
              <a:t>Negotiations limped along until December 2015</a:t>
            </a:r>
          </a:p>
          <a:p>
            <a:pPr marL="1295400" lvl="2" indent="-381000" eaLnBrk="1" hangingPunct="1"/>
            <a:r>
              <a:rPr lang="en-US" sz="2000" dirty="0">
                <a:ea typeface="ＭＳ Ｐゴシック" pitchFamily="-109" charset="-128"/>
              </a:rPr>
              <a:t>Round ended in failure at 2015 WTO Ministerial in Nairobi</a:t>
            </a:r>
          </a:p>
          <a:p>
            <a:pPr marL="895350" lvl="1" indent="-381000" eaLnBrk="1" hangingPunct="1"/>
            <a:r>
              <a:rPr lang="en-US" dirty="0">
                <a:ea typeface="ＭＳ Ｐゴシック" pitchFamily="-109" charset="-128"/>
              </a:rPr>
              <a:t>Trans-Pacific Partnership (TPP)</a:t>
            </a:r>
          </a:p>
          <a:p>
            <a:pPr marL="1295400" lvl="2" indent="-381000" eaLnBrk="1" hangingPunct="1"/>
            <a:r>
              <a:rPr lang="en-US" dirty="0">
                <a:ea typeface="ＭＳ Ｐゴシック" pitchFamily="-109" charset="-128"/>
              </a:rPr>
              <a:t>12 country-FTA, “21</a:t>
            </a:r>
            <a:r>
              <a:rPr lang="en-US" baseline="30000" dirty="0">
                <a:ea typeface="ＭＳ Ｐゴシック" pitchFamily="-109" charset="-128"/>
              </a:rPr>
              <a:t>st</a:t>
            </a:r>
            <a:r>
              <a:rPr lang="en-US" dirty="0">
                <a:ea typeface="ＭＳ Ｐゴシック" pitchFamily="-109" charset="-128"/>
              </a:rPr>
              <a:t> century trade agreement”</a:t>
            </a:r>
          </a:p>
          <a:p>
            <a:pPr marL="1295400" lvl="2" indent="-381000" eaLnBrk="1" hangingPunct="1"/>
            <a:r>
              <a:rPr lang="en-US" dirty="0">
                <a:ea typeface="ＭＳ Ｐゴシック" pitchFamily="-109" charset="-128"/>
              </a:rPr>
              <a:t>Would have included:  US, Japan and others</a:t>
            </a:r>
          </a:p>
          <a:p>
            <a:pPr marL="1295400" lvl="2" indent="-381000" eaLnBrk="1" hangingPunct="1"/>
            <a:r>
              <a:rPr lang="en-US" dirty="0">
                <a:ea typeface="ＭＳ Ｐゴシック" pitchFamily="-109" charset="-128"/>
              </a:rPr>
              <a:t>Trump pulled out</a:t>
            </a:r>
          </a:p>
          <a:p>
            <a:pPr marL="1295400" lvl="2" indent="-381000" eaLnBrk="1" hangingPunct="1"/>
            <a:r>
              <a:rPr lang="en-US" dirty="0">
                <a:ea typeface="ＭＳ Ｐゴシック" pitchFamily="-109" charset="-128"/>
              </a:rPr>
              <a:t>Other eleven formed CPTPP, effective 12/30/18:</a:t>
            </a:r>
          </a:p>
          <a:p>
            <a:pPr marL="1752600" lvl="3" indent="-381000" eaLnBrk="1" hangingPunct="1"/>
            <a:r>
              <a:rPr lang="en-US" b="1" dirty="0"/>
              <a:t>Comprehensive and Progressive Agreement for Trans-Pacific Partnership</a:t>
            </a:r>
            <a:endParaRPr lang="en-US" dirty="0">
              <a:ea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25956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81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Trade Agreements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876800"/>
          </a:xfrm>
        </p:spPr>
        <p:txBody>
          <a:bodyPr/>
          <a:lstStyle/>
          <a:p>
            <a:pPr marL="495300" indent="-381000" eaLnBrk="1" hangingPunct="1"/>
            <a:r>
              <a:rPr lang="en-US" sz="2800" dirty="0">
                <a:ea typeface="ＭＳ Ｐゴシック" pitchFamily="-109" charset="-128"/>
              </a:rPr>
              <a:t>Most Recent at WTO Ministerial Meetings</a:t>
            </a:r>
          </a:p>
          <a:p>
            <a:pPr marL="895350" lvl="1" indent="-381000" eaLnBrk="1" hangingPunct="1"/>
            <a:r>
              <a:rPr lang="en-US" sz="2400" dirty="0">
                <a:ea typeface="ＭＳ Ｐゴシック" pitchFamily="-109" charset="-128"/>
              </a:rPr>
              <a:t>“Bali Package” on Trade Facilitation</a:t>
            </a:r>
          </a:p>
          <a:p>
            <a:pPr marL="1295400" lvl="2" indent="-381000" eaLnBrk="1" hangingPunct="1"/>
            <a:r>
              <a:rPr lang="en-US" sz="2000" dirty="0">
                <a:ea typeface="ＭＳ Ｐゴシック" pitchFamily="-109" charset="-128"/>
              </a:rPr>
              <a:t>December 2013</a:t>
            </a:r>
          </a:p>
          <a:p>
            <a:pPr marL="1295400" lvl="2" indent="-381000" eaLnBrk="1" hangingPunct="1"/>
            <a:r>
              <a:rPr lang="en-US" sz="2000" dirty="0">
                <a:ea typeface="ＭＳ Ｐゴシック" pitchFamily="-109" charset="-128"/>
              </a:rPr>
              <a:t>First ever agreement reached under WTO</a:t>
            </a:r>
          </a:p>
          <a:p>
            <a:pPr marL="895350" lvl="1" indent="-381000" eaLnBrk="1" hangingPunct="1"/>
            <a:r>
              <a:rPr lang="en-US" sz="2400" dirty="0"/>
              <a:t>The 2015 Nairobi commitment to abolish export subsidies for farm products</a:t>
            </a:r>
          </a:p>
          <a:p>
            <a:pPr marL="895350" lvl="1" indent="-381000" eaLnBrk="1" hangingPunct="1"/>
            <a:r>
              <a:rPr lang="en-US" sz="2400" dirty="0"/>
              <a:t>Essentially none at 2017 WTO Ministerial in Buenos Aires</a:t>
            </a:r>
          </a:p>
          <a:p>
            <a:pPr marL="895350" lvl="1" indent="-381000" eaLnBrk="1" hangingPunct="1"/>
            <a:r>
              <a:rPr lang="en-US" sz="2400" dirty="0"/>
              <a:t>Was planned for June 2020, Kazakhstan</a:t>
            </a:r>
          </a:p>
          <a:p>
            <a:pPr marL="1295400" lvl="2" indent="-381000" eaLnBrk="1" hangingPunct="1"/>
            <a:r>
              <a:rPr lang="en-US" sz="2000" dirty="0"/>
              <a:t>Postponed due to Covid-19</a:t>
            </a:r>
          </a:p>
          <a:p>
            <a:pPr marL="1295400" lvl="2" indent="-381000" eaLnBrk="1" hangingPunct="1"/>
            <a:r>
              <a:rPr lang="en-US" sz="2000" dirty="0"/>
              <a:t>Finally happened June 2022 in Geneva,  Switzerland</a:t>
            </a:r>
          </a:p>
          <a:p>
            <a:pPr marL="895350" lvl="1" indent="-381000"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076499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82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rgbClr val="00B050"/>
                </a:solidFill>
                <a:ea typeface="ＭＳ Ｐゴシック" pitchFamily="-109" charset="-128"/>
                <a:cs typeface="ＭＳ Ｐゴシック" pitchFamily="-109" charset="-128"/>
              </a:rPr>
              <a:t>Pause for Discussion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862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83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John Oliver:  “Trade” 8/19/18 Tariffs</a:t>
            </a:r>
          </a:p>
        </p:txBody>
      </p:sp>
      <p:pic>
        <p:nvPicPr>
          <p:cNvPr id="5" name="Oliver tariffs.mp4">
            <a:hlinkClick r:id="" action="ppaction://media"/>
            <a:extLst>
              <a:ext uri="{FF2B5EF4-FFF2-40B4-BE49-F238E27FC236}">
                <a16:creationId xmlns:a16="http://schemas.microsoft.com/office/drawing/2014/main" id="{9445BB88-7DDD-ED49-95C0-1A0FBBDF2E4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366582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84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Fox News on Trump Tariffs</a:t>
            </a:r>
          </a:p>
        </p:txBody>
      </p:sp>
      <p:pic>
        <p:nvPicPr>
          <p:cNvPr id="5" name="Fox - Trump administration prepares new tariffs for $200B in Chinese exports.mp4">
            <a:hlinkClick r:id="" action="ppaction://media"/>
            <a:extLst>
              <a:ext uri="{FF2B5EF4-FFF2-40B4-BE49-F238E27FC236}">
                <a16:creationId xmlns:a16="http://schemas.microsoft.com/office/drawing/2014/main" id="{AC0AC214-9456-394F-855C-27948E1B577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222876631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85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John Oliver:  “Trade” 8/19/18 Trade Deficit</a:t>
            </a:r>
          </a:p>
        </p:txBody>
      </p:sp>
      <p:pic>
        <p:nvPicPr>
          <p:cNvPr id="4" name="Oliver trade deficit.mp4">
            <a:hlinkClick r:id="" action="ppaction://media"/>
            <a:extLst>
              <a:ext uri="{FF2B5EF4-FFF2-40B4-BE49-F238E27FC236}">
                <a16:creationId xmlns:a16="http://schemas.microsoft.com/office/drawing/2014/main" id="{E4E77480-068B-BE43-A892-55847EBE549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129555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86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John Oliver:  “Trade” 8/19/18 Manufacturing</a:t>
            </a:r>
          </a:p>
        </p:txBody>
      </p:sp>
      <p:pic>
        <p:nvPicPr>
          <p:cNvPr id="2" name="Oliver trade and manufacturing.mp4">
            <a:hlinkClick r:id="" action="ppaction://media"/>
            <a:extLst>
              <a:ext uri="{FF2B5EF4-FFF2-40B4-BE49-F238E27FC236}">
                <a16:creationId xmlns:a16="http://schemas.microsoft.com/office/drawing/2014/main" id="{6CDA5335-DEBD-4449-AEFD-18574392C71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96607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87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John Oliver:  “Trade” 8/19/18 Steel</a:t>
            </a:r>
          </a:p>
        </p:txBody>
      </p:sp>
      <p:pic>
        <p:nvPicPr>
          <p:cNvPr id="2" name="Oliver steel.mp4">
            <a:hlinkClick r:id="" action="ppaction://media"/>
            <a:extLst>
              <a:ext uri="{FF2B5EF4-FFF2-40B4-BE49-F238E27FC236}">
                <a16:creationId xmlns:a16="http://schemas.microsoft.com/office/drawing/2014/main" id="{2985235B-DC03-A24C-B423-0A7FC462C5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219930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88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John Oliver:  Death by China</a:t>
            </a:r>
          </a:p>
        </p:txBody>
      </p:sp>
      <p:pic>
        <p:nvPicPr>
          <p:cNvPr id="2" name="Oliver Death by China.mp4">
            <a:hlinkClick r:id="" action="ppaction://media"/>
            <a:extLst>
              <a:ext uri="{FF2B5EF4-FFF2-40B4-BE49-F238E27FC236}">
                <a16:creationId xmlns:a16="http://schemas.microsoft.com/office/drawing/2014/main" id="{FDAC5FAF-A81F-6E42-BA6D-7C3B5DE083A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213715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89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John Oliver:  Death by Stupidity</a:t>
            </a:r>
          </a:p>
        </p:txBody>
      </p:sp>
      <p:pic>
        <p:nvPicPr>
          <p:cNvPr id="2" name="Oliver Death by Stupidity.mp4">
            <a:hlinkClick r:id="" action="ppaction://media"/>
            <a:extLst>
              <a:ext uri="{FF2B5EF4-FFF2-40B4-BE49-F238E27FC236}">
                <a16:creationId xmlns:a16="http://schemas.microsoft.com/office/drawing/2014/main" id="{E97B282D-87FC-0644-BE5C-1D5BE2E92DB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270145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166E-C6F5-A544-A207-588B85CC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9B8F6-1F2C-E94F-9938-6CC76CC0C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Survey:  </a:t>
            </a:r>
          </a:p>
          <a:p>
            <a:pPr lvl="1"/>
            <a:r>
              <a:rPr lang="en-US" dirty="0"/>
              <a:t>Please complete the Getting-to-know-you survey</a:t>
            </a:r>
          </a:p>
          <a:p>
            <a:pPr lvl="1"/>
            <a:r>
              <a:rPr lang="en-US" dirty="0"/>
              <a:t>Find it under Quizzes in Canvas</a:t>
            </a:r>
          </a:p>
          <a:p>
            <a:pPr lvl="2"/>
            <a:r>
              <a:rPr lang="en-US" dirty="0"/>
              <a:t>Scroll way down</a:t>
            </a:r>
          </a:p>
          <a:p>
            <a:pPr lvl="2"/>
            <a:r>
              <a:rPr lang="en-US" dirty="0"/>
              <a:t>I wanted it by last night, but it is open through Sunday, Sep 4, and I need it from all of you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3AC5C-D86A-6D46-91D3-F9D5F33E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B50EA-AB59-E248-B2F3-7F89ECC3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0891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114091</TotalTime>
  <Words>3669</Words>
  <Application>Microsoft Macintosh PowerPoint</Application>
  <PresentationFormat>On-screen Show (4:3)</PresentationFormat>
  <Paragraphs>767</Paragraphs>
  <Slides>89</Slides>
  <Notes>40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3" baseType="lpstr">
      <vt:lpstr>Arial</vt:lpstr>
      <vt:lpstr>Calibri</vt:lpstr>
      <vt:lpstr>Frutiger 47LightCn</vt:lpstr>
      <vt:lpstr>Default Design</vt:lpstr>
      <vt:lpstr>Class 0   Introduction &amp; Overview of the  International Economy   by Alan V. Deardorff University of Michigan 2022</vt:lpstr>
      <vt:lpstr>Today</vt:lpstr>
      <vt:lpstr>Introductions</vt:lpstr>
      <vt:lpstr>Introductions</vt:lpstr>
      <vt:lpstr>Pause for Introductions</vt:lpstr>
      <vt:lpstr>Course Information</vt:lpstr>
      <vt:lpstr>Course Information</vt:lpstr>
      <vt:lpstr>Course Information</vt:lpstr>
      <vt:lpstr>Course Information</vt:lpstr>
      <vt:lpstr>Course Information</vt:lpstr>
      <vt:lpstr>PowerPoint Presentation</vt:lpstr>
      <vt:lpstr>PowerPoint Presentation</vt:lpstr>
      <vt:lpstr>Course Information</vt:lpstr>
      <vt:lpstr>Plan for Course</vt:lpstr>
      <vt:lpstr>Pause for Discussion</vt:lpstr>
      <vt:lpstr>Outline</vt:lpstr>
      <vt:lpstr>“Globalization”</vt:lpstr>
      <vt:lpstr>Outline</vt:lpstr>
      <vt:lpstr>Country Interactions:  Trade</vt:lpstr>
      <vt:lpstr>PowerPoint Presentation</vt:lpstr>
      <vt:lpstr>PowerPoint Presentation</vt:lpstr>
      <vt:lpstr>PowerPoint Presentation</vt:lpstr>
      <vt:lpstr>Pause for Discussion</vt:lpstr>
      <vt:lpstr>Country Interactions:  Trade</vt:lpstr>
      <vt:lpstr>Who Trades the Most? ($ b. &amp; % share, 2020)</vt:lpstr>
      <vt:lpstr>Who Trades the Most? (Excluding intra-EU-27)  ($ b. &amp; % share, 2018)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Importance of Trade for Countries? (GDP in US$ b., Exports % of GDP,  Selected countries, 2017)</vt:lpstr>
      <vt:lpstr>Importance of Trade for Countries? A Few More of Interest</vt:lpstr>
      <vt:lpstr>Who Trades with Whom? ($ b., 2014, Intra- and inter-regional merchandise trade)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Pause for Discussion</vt:lpstr>
      <vt:lpstr>What Does the World Trade? ($ b. 2014 merchandise exports)</vt:lpstr>
      <vt:lpstr>PowerPoint Presentation</vt:lpstr>
      <vt:lpstr>PowerPoint Presentation</vt:lpstr>
      <vt:lpstr>What Does the US Trade? ($ b. 2011)</vt:lpstr>
      <vt:lpstr>What Does the US Trade?</vt:lpstr>
      <vt:lpstr>What Does the US Trade?</vt:lpstr>
      <vt:lpstr>Trade of US States</vt:lpstr>
      <vt:lpstr>PowerPoint Presentation</vt:lpstr>
      <vt:lpstr>PowerPoint Presentation</vt:lpstr>
      <vt:lpstr>PowerPoint Presentation</vt:lpstr>
      <vt:lpstr>Supply Chains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Pause for Discussion</vt:lpstr>
      <vt:lpstr>Outline</vt:lpstr>
      <vt:lpstr>Ways that countries interact economically</vt:lpstr>
      <vt:lpstr>Ways that countries interact economically</vt:lpstr>
      <vt:lpstr>Ways that countries interact economically</vt:lpstr>
      <vt:lpstr>PowerPoint Presentation</vt:lpstr>
      <vt:lpstr>PowerPoint Presentation</vt:lpstr>
      <vt:lpstr>PowerPoint Presentation</vt:lpstr>
      <vt:lpstr>PowerPoint Presentation</vt:lpstr>
      <vt:lpstr>Trade Agreements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Trade Agreements</vt:lpstr>
      <vt:lpstr>Trade Agreements</vt:lpstr>
      <vt:lpstr>Pause for Discussion</vt:lpstr>
      <vt:lpstr>John Oliver:  “Trade” 8/19/18 Tariffs</vt:lpstr>
      <vt:lpstr>Fox News on Trump Tariffs</vt:lpstr>
      <vt:lpstr>John Oliver:  “Trade” 8/19/18 Trade Deficit</vt:lpstr>
      <vt:lpstr>John Oliver:  “Trade” 8/19/18 Manufacturing</vt:lpstr>
      <vt:lpstr>John Oliver:  “Trade” 8/19/18 Steel</vt:lpstr>
      <vt:lpstr>John Oliver:  Death by China</vt:lpstr>
      <vt:lpstr>John Oliver:  Death by Stupidity</vt:lpstr>
    </vt:vector>
  </TitlesOfParts>
  <Company>University of Michigan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 International Economics Introduction and Overview</dc:title>
  <dc:creator>Ford School</dc:creator>
  <cp:lastModifiedBy>Deardorff, Alan</cp:lastModifiedBy>
  <cp:revision>152</cp:revision>
  <cp:lastPrinted>2021-08-26T17:44:35Z</cp:lastPrinted>
  <dcterms:created xsi:type="dcterms:W3CDTF">2011-01-03T19:29:08Z</dcterms:created>
  <dcterms:modified xsi:type="dcterms:W3CDTF">2022-08-31T19:38:40Z</dcterms:modified>
</cp:coreProperties>
</file>